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7" r:id="rId4"/>
    <p:sldId id="258" r:id="rId5"/>
    <p:sldId id="260" r:id="rId6"/>
    <p:sldId id="266" r:id="rId7"/>
    <p:sldId id="277" r:id="rId8"/>
    <p:sldId id="287" r:id="rId9"/>
    <p:sldId id="292" r:id="rId10"/>
    <p:sldId id="293" r:id="rId11"/>
    <p:sldId id="294" r:id="rId12"/>
    <p:sldId id="272" r:id="rId13"/>
    <p:sldId id="295" r:id="rId14"/>
    <p:sldId id="296" r:id="rId15"/>
    <p:sldId id="283" r:id="rId16"/>
    <p:sldId id="297" r:id="rId17"/>
    <p:sldId id="298" r:id="rId18"/>
    <p:sldId id="288" r:id="rId19"/>
    <p:sldId id="299" r:id="rId20"/>
    <p:sldId id="285" r:id="rId21"/>
  </p:sldIdLst>
  <p:sldSz cx="18288000" cy="10287000"/>
  <p:notesSz cx="18288000" cy="10287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28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2A3A4-F7C5-45A9-AD6A-35C7374F86DA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B134F-89CE-43B2-9D41-6A2C6D406C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10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B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139" y="3"/>
            <a:ext cx="9544049" cy="451687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44617"/>
            <a:ext cx="9544049" cy="43423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5365" y="391913"/>
            <a:ext cx="1625726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9BE01-3FA0-4326-85AA-2D925FC32C56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8E5CA-C309-48F3-8204-43A84347C94A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795" y="3236284"/>
            <a:ext cx="5593020" cy="49992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CAC33-65AA-473B-B456-47E76EE055A6}" type="datetime1">
              <a:rPr lang="en-US" smtClean="0"/>
              <a:t>1/25/2023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B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41389-CA3E-4188-B2AD-DD67D751BA5C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27775-ADCD-48A4-AB4D-B031079CBD8E}" type="datetime1">
              <a:rPr lang="en-US" smtClean="0"/>
              <a:t>1/25/2023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E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5365" y="391913"/>
            <a:ext cx="1625726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82128" y="2434338"/>
            <a:ext cx="15523743" cy="5576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AF752-BF3E-4390-A89D-2711EAC8FE47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web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ebp"/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webp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1467" y="7869649"/>
            <a:ext cx="13383260" cy="0"/>
          </a:xfrm>
          <a:custGeom>
            <a:avLst/>
            <a:gdLst/>
            <a:ahLst/>
            <a:cxnLst/>
            <a:rect l="l" t="t" r="r" b="b"/>
            <a:pathLst>
              <a:path w="13383260">
                <a:moveTo>
                  <a:pt x="0" y="0"/>
                </a:moveTo>
                <a:lnTo>
                  <a:pt x="1338269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47960" y="2590616"/>
            <a:ext cx="12244639" cy="3536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1450" spc="-1480" dirty="0">
                <a:solidFill>
                  <a:schemeClr val="accent5">
                    <a:lumMod val="50000"/>
                  </a:schemeClr>
                </a:solidFill>
                <a:latin typeface="Sitka Small" panose="02000505000000020004" pitchFamily="2" charset="0"/>
              </a:rPr>
              <a:t>Le Management Selon KAAMELOTT</a:t>
            </a:r>
            <a:endParaRPr sz="11450" dirty="0">
              <a:solidFill>
                <a:schemeClr val="accent5">
                  <a:lumMod val="50000"/>
                </a:schemeClr>
              </a:solidFill>
              <a:latin typeface="Sitka Small" panose="02000505000000020004" pitchFamily="2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9244" y="6842814"/>
            <a:ext cx="534155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500" spc="95" dirty="0">
                <a:latin typeface="Trebuchet MS"/>
                <a:cs typeface="Trebuchet MS"/>
              </a:rPr>
              <a:t>Management du Progrès</a:t>
            </a:r>
            <a:endParaRPr sz="35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91467" y="6394608"/>
            <a:ext cx="13383260" cy="0"/>
          </a:xfrm>
          <a:custGeom>
            <a:avLst/>
            <a:gdLst/>
            <a:ahLst/>
            <a:cxnLst/>
            <a:rect l="l" t="t" r="r" b="b"/>
            <a:pathLst>
              <a:path w="13383260">
                <a:moveTo>
                  <a:pt x="0" y="0"/>
                </a:moveTo>
                <a:lnTo>
                  <a:pt x="1338269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69244" y="8479755"/>
            <a:ext cx="1177861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500" spc="50" dirty="0">
                <a:latin typeface="Trebuchet MS"/>
                <a:cs typeface="Trebuchet MS"/>
              </a:rPr>
              <a:t>Lucas KLOUBERT</a:t>
            </a:r>
            <a:endParaRPr sz="2500" dirty="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139" y="0"/>
            <a:ext cx="9544049" cy="45168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3676649" y="5944613"/>
            <a:ext cx="9544049" cy="43423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B8BE6D-ACE5-74FB-F65E-00E64177C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0" y="405319"/>
            <a:ext cx="3053860" cy="20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5CF08A0-36F2-B5EA-CAEF-71AB95DE9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" y="1306451"/>
            <a:ext cx="3098959" cy="47627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2FD221E6-6704-C18F-F651-792FE8DE440B}"/>
              </a:ext>
            </a:extLst>
          </p:cNvPr>
          <p:cNvSpPr txBox="1"/>
          <p:nvPr/>
        </p:nvSpPr>
        <p:spPr>
          <a:xfrm>
            <a:off x="457200" y="1943100"/>
            <a:ext cx="12352422" cy="419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DC027C59-6C3F-7714-EE6C-5A6C609C8199}"/>
              </a:ext>
            </a:extLst>
          </p:cNvPr>
          <p:cNvSpPr txBox="1">
            <a:spLocks/>
          </p:cNvSpPr>
          <p:nvPr/>
        </p:nvSpPr>
        <p:spPr>
          <a:xfrm>
            <a:off x="1167765" y="544313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5150" algn="l"/>
              </a:tabLst>
            </a:pPr>
            <a:r>
              <a:rPr lang="fr-FR" kern="0" spc="165" dirty="0"/>
              <a:t>Modeler son entreprise </a:t>
            </a:r>
            <a:r>
              <a:rPr lang="fr-FR" u="heavy" kern="0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CB11DF-2FF7-38C7-4AE9-C61B0FF562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10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DB0FD7-C433-4273-054A-A84D5542E4C1}"/>
              </a:ext>
            </a:extLst>
          </p:cNvPr>
          <p:cNvSpPr txBox="1"/>
          <p:nvPr/>
        </p:nvSpPr>
        <p:spPr>
          <a:xfrm>
            <a:off x="8854871" y="2247900"/>
            <a:ext cx="882352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 Rounded MT Bold" panose="020F0704030504030204" pitchFamily="34" charset="0"/>
              </a:rPr>
              <a:t>Contribuer à l’amélioration de son entreprise</a:t>
            </a:r>
          </a:p>
          <a:p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Soigner l’emplacement du bureau du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Aménager les bureaux des employés et leur accorder des libertés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Pratiquer le benchmarking pour remettre en cause l’organisation du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Définir la culture d’entreprise par le matériel ou les relations sociales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Assurer un cadre de développement sain pour les employés qui me garantisse une satisfaction personnelle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290C85-8C56-D735-8BC3-E881A5904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8" y="2835194"/>
            <a:ext cx="7336179" cy="48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0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2FD221E6-6704-C18F-F651-792FE8DE440B}"/>
              </a:ext>
            </a:extLst>
          </p:cNvPr>
          <p:cNvSpPr txBox="1"/>
          <p:nvPr/>
        </p:nvSpPr>
        <p:spPr>
          <a:xfrm>
            <a:off x="457200" y="1943100"/>
            <a:ext cx="12352422" cy="419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DC027C59-6C3F-7714-EE6C-5A6C609C8199}"/>
              </a:ext>
            </a:extLst>
          </p:cNvPr>
          <p:cNvSpPr txBox="1">
            <a:spLocks/>
          </p:cNvSpPr>
          <p:nvPr/>
        </p:nvSpPr>
        <p:spPr>
          <a:xfrm>
            <a:off x="1167765" y="544313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5150" algn="l"/>
              </a:tabLst>
            </a:pPr>
            <a:r>
              <a:rPr lang="fr-FR" kern="0" spc="165" dirty="0"/>
              <a:t>Agir sur les équipes </a:t>
            </a:r>
            <a:r>
              <a:rPr lang="fr-FR" u="heavy" kern="0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CB11DF-2FF7-38C7-4AE9-C61B0FF562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11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DB0FD7-C433-4273-054A-A84D5542E4C1}"/>
              </a:ext>
            </a:extLst>
          </p:cNvPr>
          <p:cNvSpPr txBox="1"/>
          <p:nvPr/>
        </p:nvSpPr>
        <p:spPr>
          <a:xfrm>
            <a:off x="2171845" y="1399269"/>
            <a:ext cx="88235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Communiquer de manière claire et concise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Toujours garder le contrôle de ses émotions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Soutenir ses équipes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Reconnaître ses erreurs personnelles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Multiplier les feedbacks et les compliments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E9B8B75-93EB-010E-10FE-ECB7C996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023192"/>
            <a:ext cx="5226751" cy="5149508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84A2356F-DB59-437C-F883-1CDDFF9424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9601" y="1363204"/>
            <a:ext cx="5334000" cy="41506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2D10171-93BA-A87B-0F39-39A4339C8C64}"/>
              </a:ext>
            </a:extLst>
          </p:cNvPr>
          <p:cNvSpPr txBox="1"/>
          <p:nvPr/>
        </p:nvSpPr>
        <p:spPr>
          <a:xfrm>
            <a:off x="7627836" y="6115834"/>
            <a:ext cx="88235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 Rounded MT Bold" panose="020F0704030504030204" pitchFamily="34" charset="0"/>
              </a:rPr>
              <a:t>Gestion des conflits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Calmer le jeu en séparant les personnes impliquées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Organiser une entrevue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Proposer des solutions concrètes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Consulter un médiateur</a:t>
            </a:r>
          </a:p>
        </p:txBody>
      </p:sp>
    </p:spTree>
    <p:extLst>
      <p:ext uri="{BB962C8B-B14F-4D97-AF65-F5344CB8AC3E}">
        <p14:creationId xmlns:p14="http://schemas.microsoft.com/office/powerpoint/2010/main" val="40634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1467" y="5863647"/>
            <a:ext cx="13383260" cy="0"/>
          </a:xfrm>
          <a:custGeom>
            <a:avLst/>
            <a:gdLst/>
            <a:ahLst/>
            <a:cxnLst/>
            <a:rect l="l" t="t" r="r" b="b"/>
            <a:pathLst>
              <a:path w="13383260">
                <a:moveTo>
                  <a:pt x="0" y="0"/>
                </a:moveTo>
                <a:lnTo>
                  <a:pt x="1338269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139" y="0"/>
            <a:ext cx="9544049" cy="45168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44614"/>
            <a:ext cx="9544049" cy="434238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5C19E9-F390-41CC-F92A-5D106A7933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12</a:t>
            </a:fld>
            <a:endParaRPr lang="fr-FR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DB7253BC-D953-427E-E6AA-0927C22EFF74}"/>
              </a:ext>
            </a:extLst>
          </p:cNvPr>
          <p:cNvSpPr txBox="1"/>
          <p:nvPr/>
        </p:nvSpPr>
        <p:spPr>
          <a:xfrm>
            <a:off x="-762000" y="2781300"/>
            <a:ext cx="4003675" cy="383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5000" kern="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03</a:t>
            </a:r>
            <a:endParaRPr sz="25000" kern="0" spc="-300" dirty="0">
              <a:latin typeface="Microsoft Sans Serif"/>
              <a:cs typeface="Microsoft Sans Serif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4373454-E5AA-8C37-6E04-70E50EEE5CB5}"/>
              </a:ext>
            </a:extLst>
          </p:cNvPr>
          <p:cNvSpPr txBox="1">
            <a:spLocks/>
          </p:cNvSpPr>
          <p:nvPr/>
        </p:nvSpPr>
        <p:spPr>
          <a:xfrm>
            <a:off x="5600474" y="3560785"/>
            <a:ext cx="11186733" cy="417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lvl="1" algn="ctr">
              <a:lnSpc>
                <a:spcPct val="150000"/>
              </a:lnSpc>
            </a:pPr>
            <a:r>
              <a:rPr lang="fr-FR" sz="9600" dirty="0">
                <a:solidFill>
                  <a:schemeClr val="bg1"/>
                </a:solidFill>
                <a:latin typeface="Trebuchet MS" panose="020B0603020202020204" pitchFamily="34" charset="0"/>
              </a:rPr>
              <a:t>Un guide du </a:t>
            </a:r>
          </a:p>
          <a:p>
            <a:pPr lvl="1" algn="ctr">
              <a:lnSpc>
                <a:spcPct val="150000"/>
              </a:lnSpc>
            </a:pPr>
            <a:r>
              <a:rPr lang="fr-FR" sz="9600" dirty="0">
                <a:solidFill>
                  <a:schemeClr val="bg1"/>
                </a:solidFill>
                <a:latin typeface="Trebuchet MS" panose="020B0603020202020204" pitchFamily="34" charset="0"/>
              </a:rPr>
              <a:t>Monde du travail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0">
            <a:extLst>
              <a:ext uri="{FF2B5EF4-FFF2-40B4-BE49-F238E27FC236}">
                <a16:creationId xmlns:a16="http://schemas.microsoft.com/office/drawing/2014/main" id="{DC027C59-6C3F-7714-EE6C-5A6C609C8199}"/>
              </a:ext>
            </a:extLst>
          </p:cNvPr>
          <p:cNvSpPr txBox="1">
            <a:spLocks/>
          </p:cNvSpPr>
          <p:nvPr/>
        </p:nvSpPr>
        <p:spPr>
          <a:xfrm>
            <a:off x="1167765" y="544313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5150" algn="l"/>
              </a:tabLst>
            </a:pPr>
            <a:r>
              <a:rPr lang="fr-FR" kern="0" spc="165" dirty="0"/>
              <a:t>Des conseils de bon sens pour tous les employés… </a:t>
            </a:r>
            <a:r>
              <a:rPr lang="fr-FR" u="heavy" kern="0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CB11DF-2FF7-38C7-4AE9-C61B0FF562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0F0990-B058-525C-BB80-F6D887EB8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227" y="5949766"/>
            <a:ext cx="5588431" cy="40188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40A766-5AF5-871A-BB6C-4EEB149EF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80" y="5917313"/>
            <a:ext cx="6712867" cy="40513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DFE9F3E-2BBD-4944-0A4D-A9D54D05E96E}"/>
              </a:ext>
            </a:extLst>
          </p:cNvPr>
          <p:cNvSpPr txBox="1"/>
          <p:nvPr/>
        </p:nvSpPr>
        <p:spPr>
          <a:xfrm>
            <a:off x="2171845" y="1399269"/>
            <a:ext cx="133729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Le développement personnel passe par la confiance en soi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Définir régulièrement ses objectifs à court et moyen terme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Identifier au plus vite les fonctions de son lieu de travail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Se spécialiser dans un sous domaine d’intérêt pour s’épanouir et avoir une meilleure image de soi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En entretien d’embauche, n’exposer que partiellement sa personnalité, se démarquer en restant humble mais assuré, respecter le chef et oser poser des questions</a:t>
            </a:r>
          </a:p>
        </p:txBody>
      </p:sp>
    </p:spTree>
    <p:extLst>
      <p:ext uri="{BB962C8B-B14F-4D97-AF65-F5344CB8AC3E}">
        <p14:creationId xmlns:p14="http://schemas.microsoft.com/office/powerpoint/2010/main" val="353056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0">
            <a:extLst>
              <a:ext uri="{FF2B5EF4-FFF2-40B4-BE49-F238E27FC236}">
                <a16:creationId xmlns:a16="http://schemas.microsoft.com/office/drawing/2014/main" id="{DC027C59-6C3F-7714-EE6C-5A6C609C8199}"/>
              </a:ext>
            </a:extLst>
          </p:cNvPr>
          <p:cNvSpPr txBox="1">
            <a:spLocks/>
          </p:cNvSpPr>
          <p:nvPr/>
        </p:nvSpPr>
        <p:spPr>
          <a:xfrm>
            <a:off x="1167765" y="544313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5150" algn="l"/>
              </a:tabLst>
            </a:pPr>
            <a:r>
              <a:rPr lang="fr-FR" kern="0" spc="165" dirty="0"/>
              <a:t>… Et d’autres adressés à un public plus réduit </a:t>
            </a:r>
            <a:r>
              <a:rPr lang="fr-FR" u="heavy" kern="0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CB11DF-2FF7-38C7-4AE9-C61B0FF562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14</a:t>
            </a:fld>
            <a:endParaRPr lang="fr-FR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BE9FDCE-5689-2BC1-798D-474BE5065B99}"/>
              </a:ext>
            </a:extLst>
          </p:cNvPr>
          <p:cNvSpPr/>
          <p:nvPr/>
        </p:nvSpPr>
        <p:spPr>
          <a:xfrm>
            <a:off x="304800" y="1617120"/>
            <a:ext cx="6292139" cy="2428875"/>
          </a:xfrm>
          <a:custGeom>
            <a:avLst/>
            <a:gdLst/>
            <a:ahLst/>
            <a:cxnLst/>
            <a:rect l="l" t="t" r="r" b="b"/>
            <a:pathLst>
              <a:path w="8664575" h="3730625">
                <a:moveTo>
                  <a:pt x="8313318" y="3730428"/>
                </a:moveTo>
                <a:lnTo>
                  <a:pt x="354575" y="3730428"/>
                </a:lnTo>
                <a:lnTo>
                  <a:pt x="344494" y="3727894"/>
                </a:lnTo>
                <a:lnTo>
                  <a:pt x="299876" y="3711914"/>
                </a:lnTo>
                <a:lnTo>
                  <a:pt x="257028" y="3691664"/>
                </a:lnTo>
                <a:lnTo>
                  <a:pt x="216266" y="3667276"/>
                </a:lnTo>
                <a:lnTo>
                  <a:pt x="177911" y="3638881"/>
                </a:lnTo>
                <a:lnTo>
                  <a:pt x="142280" y="3606612"/>
                </a:lnTo>
                <a:lnTo>
                  <a:pt x="110010" y="3570981"/>
                </a:lnTo>
                <a:lnTo>
                  <a:pt x="81615" y="3532625"/>
                </a:lnTo>
                <a:lnTo>
                  <a:pt x="57227" y="3491864"/>
                </a:lnTo>
                <a:lnTo>
                  <a:pt x="36977" y="3449015"/>
                </a:lnTo>
                <a:lnTo>
                  <a:pt x="20997" y="3404397"/>
                </a:lnTo>
                <a:lnTo>
                  <a:pt x="9420" y="3358330"/>
                </a:lnTo>
                <a:lnTo>
                  <a:pt x="2377" y="3311130"/>
                </a:lnTo>
                <a:lnTo>
                  <a:pt x="0" y="3263117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8182118" y="0"/>
                </a:lnTo>
                <a:lnTo>
                  <a:pt x="8230131" y="2377"/>
                </a:lnTo>
                <a:lnTo>
                  <a:pt x="8277331" y="9420"/>
                </a:lnTo>
                <a:lnTo>
                  <a:pt x="8323399" y="20997"/>
                </a:lnTo>
                <a:lnTo>
                  <a:pt x="8368016" y="36977"/>
                </a:lnTo>
                <a:lnTo>
                  <a:pt x="8410865" y="57227"/>
                </a:lnTo>
                <a:lnTo>
                  <a:pt x="8451626" y="81615"/>
                </a:lnTo>
                <a:lnTo>
                  <a:pt x="8489981" y="110010"/>
                </a:lnTo>
                <a:lnTo>
                  <a:pt x="8525612" y="142280"/>
                </a:lnTo>
                <a:lnTo>
                  <a:pt x="8557882" y="177911"/>
                </a:lnTo>
                <a:lnTo>
                  <a:pt x="8586277" y="216266"/>
                </a:lnTo>
                <a:lnTo>
                  <a:pt x="8610666" y="257028"/>
                </a:lnTo>
                <a:lnTo>
                  <a:pt x="8630916" y="299876"/>
                </a:lnTo>
                <a:lnTo>
                  <a:pt x="8646896" y="344494"/>
                </a:lnTo>
                <a:lnTo>
                  <a:pt x="8658473" y="390562"/>
                </a:lnTo>
                <a:lnTo>
                  <a:pt x="8664220" y="429070"/>
                </a:lnTo>
                <a:lnTo>
                  <a:pt x="8664220" y="3319821"/>
                </a:lnTo>
                <a:lnTo>
                  <a:pt x="8658473" y="3358330"/>
                </a:lnTo>
                <a:lnTo>
                  <a:pt x="8646896" y="3404397"/>
                </a:lnTo>
                <a:lnTo>
                  <a:pt x="8630916" y="3449015"/>
                </a:lnTo>
                <a:lnTo>
                  <a:pt x="8610666" y="3491864"/>
                </a:lnTo>
                <a:lnTo>
                  <a:pt x="8586277" y="3532625"/>
                </a:lnTo>
                <a:lnTo>
                  <a:pt x="8557882" y="3570981"/>
                </a:lnTo>
                <a:lnTo>
                  <a:pt x="8525612" y="3606612"/>
                </a:lnTo>
                <a:lnTo>
                  <a:pt x="8489981" y="3638881"/>
                </a:lnTo>
                <a:lnTo>
                  <a:pt x="8451626" y="3667276"/>
                </a:lnTo>
                <a:lnTo>
                  <a:pt x="8410865" y="3691664"/>
                </a:lnTo>
                <a:lnTo>
                  <a:pt x="8368016" y="3711914"/>
                </a:lnTo>
                <a:lnTo>
                  <a:pt x="8323399" y="3727894"/>
                </a:lnTo>
                <a:lnTo>
                  <a:pt x="8313318" y="3730428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B0CECE2-4F6C-5D53-DD94-103CC0DE6E59}"/>
              </a:ext>
            </a:extLst>
          </p:cNvPr>
          <p:cNvSpPr/>
          <p:nvPr/>
        </p:nvSpPr>
        <p:spPr>
          <a:xfrm>
            <a:off x="304800" y="7260055"/>
            <a:ext cx="6292139" cy="2428875"/>
          </a:xfrm>
          <a:custGeom>
            <a:avLst/>
            <a:gdLst/>
            <a:ahLst/>
            <a:cxnLst/>
            <a:rect l="l" t="t" r="r" b="b"/>
            <a:pathLst>
              <a:path w="8664575" h="3730625">
                <a:moveTo>
                  <a:pt x="8313318" y="3730428"/>
                </a:moveTo>
                <a:lnTo>
                  <a:pt x="354575" y="3730428"/>
                </a:lnTo>
                <a:lnTo>
                  <a:pt x="344494" y="3727894"/>
                </a:lnTo>
                <a:lnTo>
                  <a:pt x="299876" y="3711914"/>
                </a:lnTo>
                <a:lnTo>
                  <a:pt x="257028" y="3691664"/>
                </a:lnTo>
                <a:lnTo>
                  <a:pt x="216266" y="3667276"/>
                </a:lnTo>
                <a:lnTo>
                  <a:pt x="177911" y="3638881"/>
                </a:lnTo>
                <a:lnTo>
                  <a:pt x="142280" y="3606612"/>
                </a:lnTo>
                <a:lnTo>
                  <a:pt x="110010" y="3570981"/>
                </a:lnTo>
                <a:lnTo>
                  <a:pt x="81615" y="3532625"/>
                </a:lnTo>
                <a:lnTo>
                  <a:pt x="57227" y="3491864"/>
                </a:lnTo>
                <a:lnTo>
                  <a:pt x="36977" y="3449015"/>
                </a:lnTo>
                <a:lnTo>
                  <a:pt x="20997" y="3404397"/>
                </a:lnTo>
                <a:lnTo>
                  <a:pt x="9420" y="3358330"/>
                </a:lnTo>
                <a:lnTo>
                  <a:pt x="2377" y="3311130"/>
                </a:lnTo>
                <a:lnTo>
                  <a:pt x="0" y="3263117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8182118" y="0"/>
                </a:lnTo>
                <a:lnTo>
                  <a:pt x="8230131" y="2377"/>
                </a:lnTo>
                <a:lnTo>
                  <a:pt x="8277331" y="9420"/>
                </a:lnTo>
                <a:lnTo>
                  <a:pt x="8323399" y="20997"/>
                </a:lnTo>
                <a:lnTo>
                  <a:pt x="8368016" y="36977"/>
                </a:lnTo>
                <a:lnTo>
                  <a:pt x="8410865" y="57227"/>
                </a:lnTo>
                <a:lnTo>
                  <a:pt x="8451626" y="81615"/>
                </a:lnTo>
                <a:lnTo>
                  <a:pt x="8489981" y="110010"/>
                </a:lnTo>
                <a:lnTo>
                  <a:pt x="8525612" y="142280"/>
                </a:lnTo>
                <a:lnTo>
                  <a:pt x="8557882" y="177911"/>
                </a:lnTo>
                <a:lnTo>
                  <a:pt x="8586277" y="216266"/>
                </a:lnTo>
                <a:lnTo>
                  <a:pt x="8610666" y="257028"/>
                </a:lnTo>
                <a:lnTo>
                  <a:pt x="8630916" y="299876"/>
                </a:lnTo>
                <a:lnTo>
                  <a:pt x="8646896" y="344494"/>
                </a:lnTo>
                <a:lnTo>
                  <a:pt x="8658473" y="390562"/>
                </a:lnTo>
                <a:lnTo>
                  <a:pt x="8664220" y="429070"/>
                </a:lnTo>
                <a:lnTo>
                  <a:pt x="8664220" y="3319821"/>
                </a:lnTo>
                <a:lnTo>
                  <a:pt x="8658473" y="3358330"/>
                </a:lnTo>
                <a:lnTo>
                  <a:pt x="8646896" y="3404397"/>
                </a:lnTo>
                <a:lnTo>
                  <a:pt x="8630916" y="3449015"/>
                </a:lnTo>
                <a:lnTo>
                  <a:pt x="8610666" y="3491864"/>
                </a:lnTo>
                <a:lnTo>
                  <a:pt x="8586277" y="3532625"/>
                </a:lnTo>
                <a:lnTo>
                  <a:pt x="8557882" y="3570981"/>
                </a:lnTo>
                <a:lnTo>
                  <a:pt x="8525612" y="3606612"/>
                </a:lnTo>
                <a:lnTo>
                  <a:pt x="8489981" y="3638881"/>
                </a:lnTo>
                <a:lnTo>
                  <a:pt x="8451626" y="3667276"/>
                </a:lnTo>
                <a:lnTo>
                  <a:pt x="8410865" y="3691664"/>
                </a:lnTo>
                <a:lnTo>
                  <a:pt x="8368016" y="3711914"/>
                </a:lnTo>
                <a:lnTo>
                  <a:pt x="8323399" y="3727894"/>
                </a:lnTo>
                <a:lnTo>
                  <a:pt x="8313318" y="3730428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9A6551F9-9D38-618A-6FC5-0E72A4B48F30}"/>
              </a:ext>
            </a:extLst>
          </p:cNvPr>
          <p:cNvSpPr/>
          <p:nvPr/>
        </p:nvSpPr>
        <p:spPr>
          <a:xfrm>
            <a:off x="11691061" y="7235992"/>
            <a:ext cx="6292139" cy="2428875"/>
          </a:xfrm>
          <a:custGeom>
            <a:avLst/>
            <a:gdLst/>
            <a:ahLst/>
            <a:cxnLst/>
            <a:rect l="l" t="t" r="r" b="b"/>
            <a:pathLst>
              <a:path w="8664575" h="3730625">
                <a:moveTo>
                  <a:pt x="8313318" y="3730428"/>
                </a:moveTo>
                <a:lnTo>
                  <a:pt x="354575" y="3730428"/>
                </a:lnTo>
                <a:lnTo>
                  <a:pt x="344494" y="3727894"/>
                </a:lnTo>
                <a:lnTo>
                  <a:pt x="299876" y="3711914"/>
                </a:lnTo>
                <a:lnTo>
                  <a:pt x="257028" y="3691664"/>
                </a:lnTo>
                <a:lnTo>
                  <a:pt x="216266" y="3667276"/>
                </a:lnTo>
                <a:lnTo>
                  <a:pt x="177911" y="3638881"/>
                </a:lnTo>
                <a:lnTo>
                  <a:pt x="142280" y="3606612"/>
                </a:lnTo>
                <a:lnTo>
                  <a:pt x="110010" y="3570981"/>
                </a:lnTo>
                <a:lnTo>
                  <a:pt x="81615" y="3532625"/>
                </a:lnTo>
                <a:lnTo>
                  <a:pt x="57227" y="3491864"/>
                </a:lnTo>
                <a:lnTo>
                  <a:pt x="36977" y="3449015"/>
                </a:lnTo>
                <a:lnTo>
                  <a:pt x="20997" y="3404397"/>
                </a:lnTo>
                <a:lnTo>
                  <a:pt x="9420" y="3358330"/>
                </a:lnTo>
                <a:lnTo>
                  <a:pt x="2377" y="3311130"/>
                </a:lnTo>
                <a:lnTo>
                  <a:pt x="0" y="3263117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8182118" y="0"/>
                </a:lnTo>
                <a:lnTo>
                  <a:pt x="8230131" y="2377"/>
                </a:lnTo>
                <a:lnTo>
                  <a:pt x="8277331" y="9420"/>
                </a:lnTo>
                <a:lnTo>
                  <a:pt x="8323399" y="20997"/>
                </a:lnTo>
                <a:lnTo>
                  <a:pt x="8368016" y="36977"/>
                </a:lnTo>
                <a:lnTo>
                  <a:pt x="8410865" y="57227"/>
                </a:lnTo>
                <a:lnTo>
                  <a:pt x="8451626" y="81615"/>
                </a:lnTo>
                <a:lnTo>
                  <a:pt x="8489981" y="110010"/>
                </a:lnTo>
                <a:lnTo>
                  <a:pt x="8525612" y="142280"/>
                </a:lnTo>
                <a:lnTo>
                  <a:pt x="8557882" y="177911"/>
                </a:lnTo>
                <a:lnTo>
                  <a:pt x="8586277" y="216266"/>
                </a:lnTo>
                <a:lnTo>
                  <a:pt x="8610666" y="257028"/>
                </a:lnTo>
                <a:lnTo>
                  <a:pt x="8630916" y="299876"/>
                </a:lnTo>
                <a:lnTo>
                  <a:pt x="8646896" y="344494"/>
                </a:lnTo>
                <a:lnTo>
                  <a:pt x="8658473" y="390562"/>
                </a:lnTo>
                <a:lnTo>
                  <a:pt x="8664220" y="429070"/>
                </a:lnTo>
                <a:lnTo>
                  <a:pt x="8664220" y="3319821"/>
                </a:lnTo>
                <a:lnTo>
                  <a:pt x="8658473" y="3358330"/>
                </a:lnTo>
                <a:lnTo>
                  <a:pt x="8646896" y="3404397"/>
                </a:lnTo>
                <a:lnTo>
                  <a:pt x="8630916" y="3449015"/>
                </a:lnTo>
                <a:lnTo>
                  <a:pt x="8610666" y="3491864"/>
                </a:lnTo>
                <a:lnTo>
                  <a:pt x="8586277" y="3532625"/>
                </a:lnTo>
                <a:lnTo>
                  <a:pt x="8557882" y="3570981"/>
                </a:lnTo>
                <a:lnTo>
                  <a:pt x="8525612" y="3606612"/>
                </a:lnTo>
                <a:lnTo>
                  <a:pt x="8489981" y="3638881"/>
                </a:lnTo>
                <a:lnTo>
                  <a:pt x="8451626" y="3667276"/>
                </a:lnTo>
                <a:lnTo>
                  <a:pt x="8410865" y="3691664"/>
                </a:lnTo>
                <a:lnTo>
                  <a:pt x="8368016" y="3711914"/>
                </a:lnTo>
                <a:lnTo>
                  <a:pt x="8323399" y="3727894"/>
                </a:lnTo>
                <a:lnTo>
                  <a:pt x="8313318" y="3730428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890E345-7DD4-B574-FAC0-D7BC3F14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7378866"/>
            <a:ext cx="2143125" cy="21431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4198694-FEA7-4859-A268-81ABE76984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6" y="1757212"/>
            <a:ext cx="2148690" cy="214869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3EC4CA9-1FFB-08BA-0BBE-787D50BA0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" y="7378865"/>
            <a:ext cx="2143125" cy="214312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61E28DF-7AA3-89C4-6476-2519C8418720}"/>
              </a:ext>
            </a:extLst>
          </p:cNvPr>
          <p:cNvSpPr txBox="1"/>
          <p:nvPr/>
        </p:nvSpPr>
        <p:spPr>
          <a:xfrm>
            <a:off x="2912058" y="2438116"/>
            <a:ext cx="3356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rial Rounded MT Bold" panose="020F0704030504030204" pitchFamily="34" charset="0"/>
              </a:rPr>
              <a:t>Savoir dire non dès que possible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76A5078-CAAF-57DB-4B61-D558644136BC}"/>
              </a:ext>
            </a:extLst>
          </p:cNvPr>
          <p:cNvSpPr txBox="1"/>
          <p:nvPr/>
        </p:nvSpPr>
        <p:spPr>
          <a:xfrm>
            <a:off x="3040397" y="7850262"/>
            <a:ext cx="3356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rial Rounded MT Bold" panose="020F0704030504030204" pitchFamily="34" charset="0"/>
              </a:rPr>
              <a:t>Retrouver ses valeurs par introspection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318EBCC-BCFF-ACEB-E47B-31749F3AE7D0}"/>
              </a:ext>
            </a:extLst>
          </p:cNvPr>
          <p:cNvSpPr txBox="1"/>
          <p:nvPr/>
        </p:nvSpPr>
        <p:spPr>
          <a:xfrm>
            <a:off x="14298318" y="8034927"/>
            <a:ext cx="3356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rial Rounded MT Bold" panose="020F0704030504030204" pitchFamily="34" charset="0"/>
              </a:rPr>
              <a:t>Pratiquer la méditation</a:t>
            </a:r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660EF021-8446-E0A8-824B-5163F555309E}"/>
              </a:ext>
            </a:extLst>
          </p:cNvPr>
          <p:cNvSpPr/>
          <p:nvPr/>
        </p:nvSpPr>
        <p:spPr>
          <a:xfrm>
            <a:off x="11691061" y="1639176"/>
            <a:ext cx="6292139" cy="2428875"/>
          </a:xfrm>
          <a:custGeom>
            <a:avLst/>
            <a:gdLst/>
            <a:ahLst/>
            <a:cxnLst/>
            <a:rect l="l" t="t" r="r" b="b"/>
            <a:pathLst>
              <a:path w="8664575" h="3730625">
                <a:moveTo>
                  <a:pt x="8313318" y="3730428"/>
                </a:moveTo>
                <a:lnTo>
                  <a:pt x="354575" y="3730428"/>
                </a:lnTo>
                <a:lnTo>
                  <a:pt x="344494" y="3727894"/>
                </a:lnTo>
                <a:lnTo>
                  <a:pt x="299876" y="3711914"/>
                </a:lnTo>
                <a:lnTo>
                  <a:pt x="257028" y="3691664"/>
                </a:lnTo>
                <a:lnTo>
                  <a:pt x="216266" y="3667276"/>
                </a:lnTo>
                <a:lnTo>
                  <a:pt x="177911" y="3638881"/>
                </a:lnTo>
                <a:lnTo>
                  <a:pt x="142280" y="3606612"/>
                </a:lnTo>
                <a:lnTo>
                  <a:pt x="110010" y="3570981"/>
                </a:lnTo>
                <a:lnTo>
                  <a:pt x="81615" y="3532625"/>
                </a:lnTo>
                <a:lnTo>
                  <a:pt x="57227" y="3491864"/>
                </a:lnTo>
                <a:lnTo>
                  <a:pt x="36977" y="3449015"/>
                </a:lnTo>
                <a:lnTo>
                  <a:pt x="20997" y="3404397"/>
                </a:lnTo>
                <a:lnTo>
                  <a:pt x="9420" y="3358330"/>
                </a:lnTo>
                <a:lnTo>
                  <a:pt x="2377" y="3311130"/>
                </a:lnTo>
                <a:lnTo>
                  <a:pt x="0" y="3263117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8182118" y="0"/>
                </a:lnTo>
                <a:lnTo>
                  <a:pt x="8230131" y="2377"/>
                </a:lnTo>
                <a:lnTo>
                  <a:pt x="8277331" y="9420"/>
                </a:lnTo>
                <a:lnTo>
                  <a:pt x="8323399" y="20997"/>
                </a:lnTo>
                <a:lnTo>
                  <a:pt x="8368016" y="36977"/>
                </a:lnTo>
                <a:lnTo>
                  <a:pt x="8410865" y="57227"/>
                </a:lnTo>
                <a:lnTo>
                  <a:pt x="8451626" y="81615"/>
                </a:lnTo>
                <a:lnTo>
                  <a:pt x="8489981" y="110010"/>
                </a:lnTo>
                <a:lnTo>
                  <a:pt x="8525612" y="142280"/>
                </a:lnTo>
                <a:lnTo>
                  <a:pt x="8557882" y="177911"/>
                </a:lnTo>
                <a:lnTo>
                  <a:pt x="8586277" y="216266"/>
                </a:lnTo>
                <a:lnTo>
                  <a:pt x="8610666" y="257028"/>
                </a:lnTo>
                <a:lnTo>
                  <a:pt x="8630916" y="299876"/>
                </a:lnTo>
                <a:lnTo>
                  <a:pt x="8646896" y="344494"/>
                </a:lnTo>
                <a:lnTo>
                  <a:pt x="8658473" y="390562"/>
                </a:lnTo>
                <a:lnTo>
                  <a:pt x="8664220" y="429070"/>
                </a:lnTo>
                <a:lnTo>
                  <a:pt x="8664220" y="3319821"/>
                </a:lnTo>
                <a:lnTo>
                  <a:pt x="8658473" y="3358330"/>
                </a:lnTo>
                <a:lnTo>
                  <a:pt x="8646896" y="3404397"/>
                </a:lnTo>
                <a:lnTo>
                  <a:pt x="8630916" y="3449015"/>
                </a:lnTo>
                <a:lnTo>
                  <a:pt x="8610666" y="3491864"/>
                </a:lnTo>
                <a:lnTo>
                  <a:pt x="8586277" y="3532625"/>
                </a:lnTo>
                <a:lnTo>
                  <a:pt x="8557882" y="3570981"/>
                </a:lnTo>
                <a:lnTo>
                  <a:pt x="8525612" y="3606612"/>
                </a:lnTo>
                <a:lnTo>
                  <a:pt x="8489981" y="3638881"/>
                </a:lnTo>
                <a:lnTo>
                  <a:pt x="8451626" y="3667276"/>
                </a:lnTo>
                <a:lnTo>
                  <a:pt x="8410865" y="3691664"/>
                </a:lnTo>
                <a:lnTo>
                  <a:pt x="8368016" y="3711914"/>
                </a:lnTo>
                <a:lnTo>
                  <a:pt x="8323399" y="3727894"/>
                </a:lnTo>
                <a:lnTo>
                  <a:pt x="8313318" y="3730428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CEB356A-6C08-A026-AD15-F6C14F3C7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566" y="1764757"/>
            <a:ext cx="2514601" cy="21336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47A02906-4E2D-CDA2-78AA-D283B16BDCA6}"/>
              </a:ext>
            </a:extLst>
          </p:cNvPr>
          <p:cNvSpPr txBox="1"/>
          <p:nvPr/>
        </p:nvSpPr>
        <p:spPr>
          <a:xfrm>
            <a:off x="14512467" y="2201996"/>
            <a:ext cx="3356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rial Rounded MT Bold" panose="020F0704030504030204" pitchFamily="34" charset="0"/>
              </a:rPr>
              <a:t>Prendre des pauses dès que le besoin s’en fait ressentir</a:t>
            </a:r>
          </a:p>
        </p:txBody>
      </p:sp>
      <p:pic>
        <p:nvPicPr>
          <p:cNvPr id="29" name="object 7">
            <a:extLst>
              <a:ext uri="{FF2B5EF4-FFF2-40B4-BE49-F238E27FC236}">
                <a16:creationId xmlns:a16="http://schemas.microsoft.com/office/drawing/2014/main" id="{1DF0F16A-734B-33E5-AC58-6B2A318D786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90836" y="3333481"/>
            <a:ext cx="4562475" cy="44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91467" y="5863650"/>
            <a:ext cx="13383260" cy="0"/>
          </a:xfrm>
          <a:custGeom>
            <a:avLst/>
            <a:gdLst/>
            <a:ahLst/>
            <a:cxnLst/>
            <a:rect l="l" t="t" r="r" b="b"/>
            <a:pathLst>
              <a:path w="13383260">
                <a:moveTo>
                  <a:pt x="0" y="0"/>
                </a:moveTo>
                <a:lnTo>
                  <a:pt x="1338269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139" y="1"/>
            <a:ext cx="9544049" cy="45168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44616"/>
            <a:ext cx="9544049" cy="434238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75FFDF-5EF8-A825-87F8-D173FEBAE6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15</a:t>
            </a:fld>
            <a:endParaRPr lang="fr-FR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45540BF-AB22-8F50-3B8C-9F0CA1CDBEE5}"/>
              </a:ext>
            </a:extLst>
          </p:cNvPr>
          <p:cNvSpPr txBox="1"/>
          <p:nvPr/>
        </p:nvSpPr>
        <p:spPr>
          <a:xfrm>
            <a:off x="-762000" y="2781300"/>
            <a:ext cx="4003675" cy="383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5000" kern="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04</a:t>
            </a:r>
            <a:endParaRPr sz="25000" kern="0" spc="-300" dirty="0">
              <a:latin typeface="Microsoft Sans Serif"/>
              <a:cs typeface="Microsoft Sans Serif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0CACD84-0B5D-B10F-AA09-4A9EF1115076}"/>
              </a:ext>
            </a:extLst>
          </p:cNvPr>
          <p:cNvSpPr txBox="1">
            <a:spLocks/>
          </p:cNvSpPr>
          <p:nvPr/>
        </p:nvSpPr>
        <p:spPr>
          <a:xfrm>
            <a:off x="5600474" y="3560785"/>
            <a:ext cx="11186733" cy="417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lvl="1" algn="ctr">
              <a:lnSpc>
                <a:spcPct val="150000"/>
              </a:lnSpc>
            </a:pPr>
            <a:r>
              <a:rPr lang="fr-FR" sz="9600" dirty="0">
                <a:solidFill>
                  <a:schemeClr val="bg1"/>
                </a:solidFill>
                <a:latin typeface="Trebuchet MS" panose="020B0603020202020204" pitchFamily="34" charset="0"/>
              </a:rPr>
              <a:t>Mises en</a:t>
            </a:r>
          </a:p>
          <a:p>
            <a:pPr lvl="1" algn="ctr">
              <a:lnSpc>
                <a:spcPct val="150000"/>
              </a:lnSpc>
            </a:pPr>
            <a:r>
              <a:rPr lang="fr-FR" sz="9600" dirty="0">
                <a:solidFill>
                  <a:schemeClr val="bg1"/>
                </a:solidFill>
                <a:latin typeface="Trebuchet MS" panose="020B0603020202020204" pitchFamily="34" charset="0"/>
              </a:rPr>
              <a:t>Situation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463626-A18A-A247-202E-7438462D5B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16</a:t>
            </a:fld>
            <a:endParaRPr lang="fr-FR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C17A7953-3FB3-BA93-EFF8-94C85E98B74F}"/>
              </a:ext>
            </a:extLst>
          </p:cNvPr>
          <p:cNvSpPr txBox="1">
            <a:spLocks/>
          </p:cNvSpPr>
          <p:nvPr/>
        </p:nvSpPr>
        <p:spPr>
          <a:xfrm>
            <a:off x="1015365" y="271578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5150" algn="l"/>
              </a:tabLst>
            </a:pPr>
            <a:r>
              <a:rPr lang="fr-FR" kern="0" spc="155" dirty="0">
                <a:uFill>
                  <a:solidFill>
                    <a:srgbClr val="000000"/>
                  </a:solidFill>
                </a:uFill>
                <a:latin typeface="Trebuchet MS" panose="020B0603020202020204" pitchFamily="34" charset="0"/>
                <a:cs typeface="Times New Roman"/>
              </a:rPr>
              <a:t>Le lecteur poussé à la réflexion  </a:t>
            </a:r>
            <a:r>
              <a:rPr lang="fr-FR" u="heavy" kern="0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DA9E27-B40E-8C85-C1BD-BD011D89C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314700"/>
            <a:ext cx="6540500" cy="40259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0A555C8-1C42-9F28-C02D-3921880D905D}"/>
              </a:ext>
            </a:extLst>
          </p:cNvPr>
          <p:cNvSpPr txBox="1"/>
          <p:nvPr/>
        </p:nvSpPr>
        <p:spPr>
          <a:xfrm>
            <a:off x="1408363" y="3308684"/>
            <a:ext cx="7964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 Rounded MT Bold" panose="020F0704030504030204" pitchFamily="34" charset="0"/>
              </a:rPr>
              <a:t>Un lecteur actif dans sa réflexion</a:t>
            </a:r>
          </a:p>
          <a:p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Déterminer ses valeurs par des souvenirs marquants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Comment améliorer notre rapport au travail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Se fixer des objectifs à court terme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Traiter des situations hypothétiques raisonnables</a:t>
            </a:r>
          </a:p>
        </p:txBody>
      </p:sp>
    </p:spTree>
    <p:extLst>
      <p:ext uri="{BB962C8B-B14F-4D97-AF65-F5344CB8AC3E}">
        <p14:creationId xmlns:p14="http://schemas.microsoft.com/office/powerpoint/2010/main" val="422124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463626-A18A-A247-202E-7438462D5B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2609196" y="9558632"/>
            <a:ext cx="4206240" cy="514350"/>
          </a:xfrm>
        </p:spPr>
        <p:txBody>
          <a:bodyPr/>
          <a:lstStyle/>
          <a:p>
            <a:fld id="{B6F15528-21DE-4FAA-801E-634DDDAF4B2B}" type="slidenum">
              <a:rPr lang="fr-FR" smtClean="0"/>
              <a:t>17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A555C8-1C42-9F28-C02D-3921880D905D}"/>
              </a:ext>
            </a:extLst>
          </p:cNvPr>
          <p:cNvSpPr txBox="1"/>
          <p:nvPr/>
        </p:nvSpPr>
        <p:spPr>
          <a:xfrm>
            <a:off x="494054" y="5811051"/>
            <a:ext cx="4262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Arial Rounded MT Bold" panose="020F0704030504030204" pitchFamily="34" charset="0"/>
              </a:rPr>
              <a:t>Karadoc</a:t>
            </a:r>
            <a:r>
              <a:rPr lang="fr-FR" sz="2400" b="1" dirty="0">
                <a:latin typeface="Arial Rounded MT Bold" panose="020F0704030504030204" pitchFamily="34" charset="0"/>
              </a:rPr>
              <a:t> – le grignoteur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Comportement addictif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Cache une forme d’angoisse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L’interroger sur ses problèmes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Lui proposer de l’aide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3F8E4D-9DD5-51FA-7B1D-E9E5484D0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5"/>
          <a:stretch/>
        </p:blipFill>
        <p:spPr>
          <a:xfrm>
            <a:off x="3429000" y="1037314"/>
            <a:ext cx="2895600" cy="39158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3F86D6-9AA8-7F7B-9D14-0113416C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037314"/>
            <a:ext cx="2895599" cy="391581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E0962B3-233A-4D17-A36E-E8CF4509DF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037314"/>
            <a:ext cx="2602064" cy="391581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7A886F8-8687-A4C8-E8DB-1100B3961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231" y="1037312"/>
            <a:ext cx="2602064" cy="3915811"/>
          </a:xfrm>
          <a:prstGeom prst="rect">
            <a:avLst/>
          </a:prstGeom>
        </p:spPr>
      </p:pic>
      <p:sp>
        <p:nvSpPr>
          <p:cNvPr id="15" name="object 10">
            <a:extLst>
              <a:ext uri="{FF2B5EF4-FFF2-40B4-BE49-F238E27FC236}">
                <a16:creationId xmlns:a16="http://schemas.microsoft.com/office/drawing/2014/main" id="{2E100A85-CC6E-1F36-779A-272EBEA15402}"/>
              </a:ext>
            </a:extLst>
          </p:cNvPr>
          <p:cNvSpPr txBox="1">
            <a:spLocks/>
          </p:cNvSpPr>
          <p:nvPr/>
        </p:nvSpPr>
        <p:spPr>
          <a:xfrm>
            <a:off x="1015365" y="271578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5150" algn="l"/>
              </a:tabLst>
            </a:pPr>
            <a:r>
              <a:rPr lang="fr-FR" kern="0" spc="165" dirty="0"/>
              <a:t>Etudes de cas de salariés types  </a:t>
            </a:r>
            <a:r>
              <a:rPr lang="fr-FR" u="heavy" kern="0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7ABD8BF-28B4-4E97-8909-29382FEF584C}"/>
              </a:ext>
            </a:extLst>
          </p:cNvPr>
          <p:cNvSpPr txBox="1"/>
          <p:nvPr/>
        </p:nvSpPr>
        <p:spPr>
          <a:xfrm>
            <a:off x="4615295" y="5711656"/>
            <a:ext cx="42624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Arial Rounded MT Bold" panose="020F0704030504030204" pitchFamily="34" charset="0"/>
              </a:rPr>
              <a:t>Bohort</a:t>
            </a:r>
            <a:r>
              <a:rPr lang="fr-FR" sz="2400" b="1" dirty="0">
                <a:latin typeface="Arial Rounded MT Bold" panose="020F0704030504030204" pitchFamily="34" charset="0"/>
              </a:rPr>
              <a:t> – le craintif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En retrait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Etat permanent de peur au travail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Surveiller les propos tenus sur lui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Apprendre à mieux le connaître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05CD5F7-1185-3A2A-3A68-1391341CCD63}"/>
              </a:ext>
            </a:extLst>
          </p:cNvPr>
          <p:cNvSpPr txBox="1"/>
          <p:nvPr/>
        </p:nvSpPr>
        <p:spPr>
          <a:xfrm>
            <a:off x="9014078" y="5896322"/>
            <a:ext cx="4206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Dame </a:t>
            </a:r>
            <a:r>
              <a:rPr lang="fr-FR" sz="2400" b="1" dirty="0" err="1">
                <a:latin typeface="Arial Rounded MT Bold" panose="020F0704030504030204" pitchFamily="34" charset="0"/>
              </a:rPr>
              <a:t>Séli</a:t>
            </a:r>
            <a:r>
              <a:rPr lang="fr-FR" sz="2400" b="1" dirty="0">
                <a:latin typeface="Arial Rounded MT Bold" panose="020F0704030504030204" pitchFamily="34" charset="0"/>
              </a:rPr>
              <a:t> – l’autoritaire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Cherche à se prouver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Grande confiance en soi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Être courtois et à l’écoute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Si nécessaire jouer sur la corde sensible (évaluations)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8B98CF8-9455-8467-AE5C-96A4662AC90A}"/>
              </a:ext>
            </a:extLst>
          </p:cNvPr>
          <p:cNvSpPr txBox="1"/>
          <p:nvPr/>
        </p:nvSpPr>
        <p:spPr>
          <a:xfrm>
            <a:off x="13319760" y="5995717"/>
            <a:ext cx="42062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Duc d’Aquitaine – le mou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Dépression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Manque de motivation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Lui donner des objectifs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Signaler toute baisse de performance</a:t>
            </a:r>
          </a:p>
        </p:txBody>
      </p:sp>
    </p:spTree>
    <p:extLst>
      <p:ext uri="{BB962C8B-B14F-4D97-AF65-F5344CB8AC3E}">
        <p14:creationId xmlns:p14="http://schemas.microsoft.com/office/powerpoint/2010/main" val="247637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463626-A18A-A247-202E-7438462D5B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810750"/>
            <a:ext cx="4206240" cy="514350"/>
          </a:xfrm>
        </p:spPr>
        <p:txBody>
          <a:bodyPr/>
          <a:lstStyle/>
          <a:p>
            <a:fld id="{B6F15528-21DE-4FAA-801E-634DDDAF4B2B}" type="slidenum">
              <a:rPr lang="fr-FR" smtClean="0"/>
              <a:t>18</a:t>
            </a:fld>
            <a:endParaRPr lang="fr-FR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C17A7953-3FB3-BA93-EFF8-94C85E98B74F}"/>
              </a:ext>
            </a:extLst>
          </p:cNvPr>
          <p:cNvSpPr txBox="1">
            <a:spLocks/>
          </p:cNvSpPr>
          <p:nvPr/>
        </p:nvSpPr>
        <p:spPr>
          <a:xfrm>
            <a:off x="1015365" y="271578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5150" algn="l"/>
              </a:tabLst>
            </a:pPr>
            <a:r>
              <a:rPr lang="fr-FR" kern="0" spc="165" dirty="0"/>
              <a:t>Etudes de cas de salariés types  </a:t>
            </a:r>
            <a:r>
              <a:rPr lang="fr-FR" u="heavy" kern="0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6CD10D-1558-BB46-89DD-AABFB3CE8B5C}"/>
              </a:ext>
            </a:extLst>
          </p:cNvPr>
          <p:cNvSpPr txBox="1"/>
          <p:nvPr/>
        </p:nvSpPr>
        <p:spPr>
          <a:xfrm>
            <a:off x="736285" y="5768340"/>
            <a:ext cx="42624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Merlin – l’imposteur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Manque de reconnaissance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Syndrome de l’imposteur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Comprendre sa manière d’opérer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Le féliciter pour ses réussites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F9501A-F5C7-40B2-2E60-AFDCC29BFDEA}"/>
              </a:ext>
            </a:extLst>
          </p:cNvPr>
          <p:cNvSpPr txBox="1"/>
          <p:nvPr/>
        </p:nvSpPr>
        <p:spPr>
          <a:xfrm>
            <a:off x="4998772" y="5399008"/>
            <a:ext cx="4191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Perceval – l’incompréhensible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Compétences inconnues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Communication difficile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Apprendre à le connaître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Déceler ses compétences réelles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Prendre le contrôle des conversations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A376AB-204A-65FA-1344-A9886E115749}"/>
              </a:ext>
            </a:extLst>
          </p:cNvPr>
          <p:cNvSpPr txBox="1"/>
          <p:nvPr/>
        </p:nvSpPr>
        <p:spPr>
          <a:xfrm>
            <a:off x="9153677" y="5768340"/>
            <a:ext cx="419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Arial Rounded MT Bold" panose="020F0704030504030204" pitchFamily="34" charset="0"/>
              </a:rPr>
              <a:t>Venec</a:t>
            </a:r>
            <a:r>
              <a:rPr lang="fr-FR" sz="2400" b="1" dirty="0">
                <a:latin typeface="Arial Rounded MT Bold" panose="020F0704030504030204" pitchFamily="34" charset="0"/>
              </a:rPr>
              <a:t> – le prestataire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Réinvente sa tâche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Dicte ses règles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Être strictement professionnel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Rappeler son autorité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Le signaler à la hiérarchie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7A30549-254C-BB13-0B7F-010C5523051E}"/>
              </a:ext>
            </a:extLst>
          </p:cNvPr>
          <p:cNvSpPr txBox="1"/>
          <p:nvPr/>
        </p:nvSpPr>
        <p:spPr>
          <a:xfrm>
            <a:off x="13452259" y="5452502"/>
            <a:ext cx="4191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Lancelot – le révolutionnaire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Veut prendre votre place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Donne des ordres aux collègues</a:t>
            </a:r>
          </a:p>
          <a:p>
            <a:pPr algn="ctr"/>
            <a:endParaRPr lang="fr-FR" sz="2400" b="1" dirty="0">
              <a:latin typeface="Arial Rounded MT Bold" panose="020F0704030504030204" pitchFamily="34" charset="0"/>
            </a:endParaRP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Le conseiller sur ses options d’évolution</a:t>
            </a:r>
          </a:p>
          <a:p>
            <a:pPr algn="ctr"/>
            <a:r>
              <a:rPr lang="fr-FR" sz="2400" b="1" dirty="0">
                <a:latin typeface="Arial Rounded MT Bold" panose="020F0704030504030204" pitchFamily="34" charset="0"/>
              </a:rPr>
              <a:t>Le sanctionner pour abus d’autorité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34798CA-A844-CF0D-C4F3-5ED5B1233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99101"/>
            <a:ext cx="3024888" cy="41549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9A01785-0A05-AAEA-198B-4384DA1AC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315" y="999099"/>
            <a:ext cx="3024887" cy="415498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B1011BC-E2C5-ABB4-E8AE-37B7293B17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r="-5141" b="11807"/>
          <a:stretch/>
        </p:blipFill>
        <p:spPr>
          <a:xfrm>
            <a:off x="1600200" y="999101"/>
            <a:ext cx="3135126" cy="415498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ADF6930-B014-5FA6-7176-495308576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562" y="987265"/>
            <a:ext cx="3199755" cy="415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5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5506" y="3948140"/>
            <a:ext cx="6356985" cy="23907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999"/>
              </a:lnSpc>
              <a:spcBef>
                <a:spcPts val="95"/>
              </a:spcBef>
            </a:pPr>
            <a:r>
              <a:rPr lang="fr-FR" sz="13800" spc="1710" dirty="0">
                <a:solidFill>
                  <a:srgbClr val="FFFFFF"/>
                </a:solidFill>
                <a:latin typeface="Lucida Sans Unicode"/>
                <a:cs typeface="Lucida Sans Unicode"/>
              </a:rPr>
              <a:t>BILAN</a:t>
            </a:r>
            <a:endParaRPr sz="1380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02610" algn="l"/>
              </a:tabLst>
            </a:pPr>
            <a:r>
              <a:rPr lang="fr-FR" i="1" spc="175" dirty="0"/>
              <a:t>Le Management Selon </a:t>
            </a:r>
            <a:r>
              <a:rPr lang="fr-FR" i="1" spc="175" dirty="0" err="1"/>
              <a:t>Kaamelott</a:t>
            </a:r>
            <a:r>
              <a:rPr lang="fr-FR" i="1" spc="175" dirty="0"/>
              <a:t>  </a:t>
            </a:r>
            <a:r>
              <a:rPr u="heavy" spc="260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endParaRPr sz="3000" baseline="2777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451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BA2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139" y="0"/>
            <a:ext cx="9544049" cy="45168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44615"/>
            <a:ext cx="9544049" cy="4342384"/>
          </a:xfrm>
          <a:prstGeom prst="rect">
            <a:avLst/>
          </a:prstGeom>
        </p:spPr>
      </p:pic>
      <p:sp>
        <p:nvSpPr>
          <p:cNvPr id="9" name="Cadre 8">
            <a:extLst>
              <a:ext uri="{FF2B5EF4-FFF2-40B4-BE49-F238E27FC236}">
                <a16:creationId xmlns:a16="http://schemas.microsoft.com/office/drawing/2014/main" id="{0C1DD5DB-2CAF-14A6-6461-7524CA7478FF}"/>
              </a:ext>
            </a:extLst>
          </p:cNvPr>
          <p:cNvSpPr/>
          <p:nvPr/>
        </p:nvSpPr>
        <p:spPr>
          <a:xfrm>
            <a:off x="1219200" y="800099"/>
            <a:ext cx="15845788" cy="8686801"/>
          </a:xfrm>
          <a:prstGeom prst="frame">
            <a:avLst>
              <a:gd name="adj1" fmla="val 36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DD5180-3EE0-166A-4917-4FAB315FF3CB}"/>
              </a:ext>
            </a:extLst>
          </p:cNvPr>
          <p:cNvSpPr/>
          <p:nvPr/>
        </p:nvSpPr>
        <p:spPr>
          <a:xfrm>
            <a:off x="6889433" y="800099"/>
            <a:ext cx="4505322" cy="381002"/>
          </a:xfrm>
          <a:prstGeom prst="rect">
            <a:avLst/>
          </a:prstGeom>
          <a:solidFill>
            <a:srgbClr val="DBA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FB3586F-BACF-3062-3143-41927EBD5E40}"/>
              </a:ext>
            </a:extLst>
          </p:cNvPr>
          <p:cNvSpPr txBox="1"/>
          <p:nvPr/>
        </p:nvSpPr>
        <p:spPr>
          <a:xfrm>
            <a:off x="7275194" y="534770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SOMMAIRE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9FBE0E1-CAE7-2D6A-9C8B-05E7E24704B9}"/>
              </a:ext>
            </a:extLst>
          </p:cNvPr>
          <p:cNvSpPr txBox="1"/>
          <p:nvPr/>
        </p:nvSpPr>
        <p:spPr>
          <a:xfrm>
            <a:off x="3960494" y="2608840"/>
            <a:ext cx="10363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1" indent="-800100">
              <a:buFont typeface="+mj-lt"/>
              <a:buAutoNum type="romanUcPeriod"/>
            </a:pPr>
            <a:r>
              <a:rPr lang="fr-FR" sz="3600" b="0" i="0" u="none" strike="noStrike" baseline="0" dirty="0">
                <a:solidFill>
                  <a:srgbClr val="434343"/>
                </a:solidFill>
                <a:latin typeface="Eras Bold ITC" panose="020B0907030504020204" pitchFamily="34" charset="0"/>
              </a:rPr>
              <a:t>L’Œuvre et son auteur</a:t>
            </a:r>
          </a:p>
          <a:p>
            <a:pPr marL="1028700" lvl="1" indent="-571500">
              <a:buFont typeface="+mj-lt"/>
              <a:buAutoNum type="romanUcPeriod"/>
            </a:pPr>
            <a:endParaRPr lang="fr-FR" sz="3600" dirty="0">
              <a:solidFill>
                <a:srgbClr val="434343"/>
              </a:solidFill>
              <a:latin typeface="Eras Bold ITC" panose="020B0907030504020204" pitchFamily="34" charset="0"/>
            </a:endParaRPr>
          </a:p>
          <a:p>
            <a:pPr marL="1257300" lvl="1" indent="-800100">
              <a:buFont typeface="+mj-lt"/>
              <a:buAutoNum type="romanUcPeriod"/>
            </a:pPr>
            <a:r>
              <a:rPr lang="fr-FR" sz="3600" dirty="0">
                <a:solidFill>
                  <a:srgbClr val="434343"/>
                </a:solidFill>
                <a:latin typeface="Eras Bold ITC" panose="020B0907030504020204" pitchFamily="34" charset="0"/>
              </a:rPr>
              <a:t>Définir le Manager et ses tâches</a:t>
            </a:r>
          </a:p>
          <a:p>
            <a:pPr marL="1028700" lvl="1" indent="-571500">
              <a:buFont typeface="+mj-lt"/>
              <a:buAutoNum type="romanUcPeriod"/>
            </a:pPr>
            <a:endParaRPr lang="fr-FR" sz="3600" dirty="0">
              <a:solidFill>
                <a:srgbClr val="434343"/>
              </a:solidFill>
              <a:latin typeface="Eras Bold ITC" panose="020B0907030504020204" pitchFamily="34" charset="0"/>
            </a:endParaRPr>
          </a:p>
          <a:p>
            <a:pPr marL="1257300" lvl="1" indent="-800100">
              <a:buFont typeface="+mj-lt"/>
              <a:buAutoNum type="romanUcPeriod"/>
            </a:pPr>
            <a:r>
              <a:rPr lang="fr-FR" sz="3600" b="0" i="0" u="none" strike="noStrike" baseline="0" dirty="0">
                <a:solidFill>
                  <a:srgbClr val="434343"/>
                </a:solidFill>
                <a:latin typeface="Eras Bold ITC" panose="020B0907030504020204" pitchFamily="34" charset="0"/>
              </a:rPr>
              <a:t>Un guide </a:t>
            </a:r>
            <a:r>
              <a:rPr lang="fr-FR" sz="3600" dirty="0">
                <a:solidFill>
                  <a:srgbClr val="434343"/>
                </a:solidFill>
                <a:latin typeface="Eras Bold ITC" panose="020B0907030504020204" pitchFamily="34" charset="0"/>
              </a:rPr>
              <a:t>du monde du travail</a:t>
            </a:r>
          </a:p>
          <a:p>
            <a:pPr marL="1028700" lvl="1" indent="-571500">
              <a:buFont typeface="+mj-lt"/>
              <a:buAutoNum type="romanUcPeriod"/>
            </a:pPr>
            <a:endParaRPr lang="fr-FR" sz="3600" dirty="0">
              <a:solidFill>
                <a:srgbClr val="434343"/>
              </a:solidFill>
              <a:latin typeface="Eras Bold ITC" panose="020B0907030504020204" pitchFamily="34" charset="0"/>
            </a:endParaRPr>
          </a:p>
          <a:p>
            <a:pPr marL="1257300" lvl="1" indent="-800100">
              <a:buFont typeface="+mj-lt"/>
              <a:buAutoNum type="romanUcPeriod"/>
            </a:pPr>
            <a:r>
              <a:rPr lang="fr-FR" sz="3600" b="0" i="0" u="none" strike="noStrike" baseline="0" dirty="0">
                <a:solidFill>
                  <a:srgbClr val="434343"/>
                </a:solidFill>
                <a:latin typeface="Eras Bold ITC" panose="020B0907030504020204" pitchFamily="34" charset="0"/>
              </a:rPr>
              <a:t>Mises en situation</a:t>
            </a:r>
          </a:p>
          <a:p>
            <a:pPr marL="1257300" lvl="1" indent="-800100">
              <a:buFont typeface="+mj-lt"/>
              <a:buAutoNum type="romanUcPeriod"/>
            </a:pPr>
            <a:endParaRPr lang="fr-FR" sz="3600" dirty="0">
              <a:solidFill>
                <a:srgbClr val="434343"/>
              </a:solidFill>
              <a:latin typeface="Eras Bold ITC" panose="020B0907030504020204" pitchFamily="34" charset="0"/>
            </a:endParaRPr>
          </a:p>
          <a:p>
            <a:pPr lvl="1"/>
            <a:r>
              <a:rPr lang="fr-FR" sz="3600" b="0" i="0" u="none" strike="noStrike" baseline="0" dirty="0">
                <a:solidFill>
                  <a:srgbClr val="434343"/>
                </a:solidFill>
                <a:latin typeface="Eras Bold ITC" panose="020B0907030504020204" pitchFamily="34" charset="0"/>
              </a:rPr>
              <a:t>Bilan de lecture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9731459C-EA23-2A6F-9AEA-BBF383235E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B6F15528-21DE-4FAA-801E-634DDDAF4B2B}" type="slidenum">
              <a:rPr lang="fr-FR" b="1" smtClean="0">
                <a:solidFill>
                  <a:schemeClr val="tx1"/>
                </a:solidFill>
              </a:rPr>
              <a:t>2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0200" y="3596923"/>
            <a:ext cx="9804400" cy="3093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5"/>
              </a:spcBef>
            </a:pPr>
            <a:r>
              <a:rPr sz="9000" kern="0" dirty="0">
                <a:solidFill>
                  <a:srgbClr val="FFFFFF"/>
                </a:solidFill>
                <a:latin typeface="Sitka Small" panose="02000505000000020004" pitchFamily="2" charset="0"/>
                <a:cs typeface="Lucida Sans Unicode"/>
              </a:rPr>
              <a:t>Merci </a:t>
            </a:r>
            <a:r>
              <a:rPr lang="fr-FR" sz="9000" kern="0" dirty="0">
                <a:solidFill>
                  <a:srgbClr val="FFFFFF"/>
                </a:solidFill>
                <a:latin typeface="Sitka Small" panose="02000505000000020004" pitchFamily="2" charset="0"/>
                <a:cs typeface="Lucida Sans Unicode"/>
              </a:rPr>
              <a:t>pour votre attention</a:t>
            </a:r>
            <a:endParaRPr sz="9000" kern="0" dirty="0">
              <a:latin typeface="Sitka Small" panose="02000505000000020004" pitchFamily="2" charset="0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4E370FB-8615-4AA3-F85E-30195C46B0D7}"/>
              </a:ext>
            </a:extLst>
          </p:cNvPr>
          <p:cNvSpPr txBox="1">
            <a:spLocks/>
          </p:cNvSpPr>
          <p:nvPr/>
        </p:nvSpPr>
        <p:spPr>
          <a:xfrm>
            <a:off x="990600" y="419100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2610" algn="l"/>
              </a:tabLst>
            </a:pPr>
            <a:r>
              <a:rPr lang="fr-FR" i="1" kern="0" spc="175"/>
              <a:t>Le Management Selon Kaamelott  </a:t>
            </a:r>
            <a:r>
              <a:rPr lang="fr-FR" u="heavy" kern="0" spc="26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1467" y="3953924"/>
            <a:ext cx="1029455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9600" spc="-885" dirty="0">
                <a:solidFill>
                  <a:srgbClr val="FFFFFF"/>
                </a:solidFill>
              </a:rPr>
              <a:t>L’Œuvre et son Auteur</a:t>
            </a:r>
            <a:endParaRPr sz="9600" dirty="0"/>
          </a:p>
        </p:txBody>
      </p:sp>
      <p:sp>
        <p:nvSpPr>
          <p:cNvPr id="3" name="object 3"/>
          <p:cNvSpPr/>
          <p:nvPr/>
        </p:nvSpPr>
        <p:spPr>
          <a:xfrm>
            <a:off x="4891467" y="5863647"/>
            <a:ext cx="13383260" cy="0"/>
          </a:xfrm>
          <a:custGeom>
            <a:avLst/>
            <a:gdLst/>
            <a:ahLst/>
            <a:cxnLst/>
            <a:rect l="l" t="t" r="r" b="b"/>
            <a:pathLst>
              <a:path w="13383260">
                <a:moveTo>
                  <a:pt x="0" y="0"/>
                </a:moveTo>
                <a:lnTo>
                  <a:pt x="1338269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762000" y="2781300"/>
            <a:ext cx="4003675" cy="383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5000" kern="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5000" kern="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5000" kern="0" spc="-3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139" y="0"/>
            <a:ext cx="9544049" cy="45168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44614"/>
            <a:ext cx="9544049" cy="434238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861F16-377F-9633-1D45-7A984212EB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B6F15528-21DE-4FAA-801E-634DDDAF4B2B}" type="slidenum">
              <a:rPr lang="fr-FR" b="1" smtClean="0">
                <a:solidFill>
                  <a:schemeClr val="tx1"/>
                </a:solidFill>
              </a:rPr>
              <a:t>3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05150" algn="l"/>
              </a:tabLst>
            </a:pPr>
            <a:r>
              <a:rPr lang="fr-FR" spc="165" dirty="0"/>
              <a:t>L’Auteur : Gwendal Fossois </a:t>
            </a:r>
            <a:r>
              <a:rPr lang="fr-FR" u="heavy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3000" baseline="2777" dirty="0">
              <a:latin typeface="Times New Roman"/>
              <a:cs typeface="Times New Roman"/>
            </a:endParaRPr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4CD9E58D-A04D-F168-E082-6FA0C8BC94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B6F15528-21DE-4FAA-801E-634DDDAF4B2B}" type="slidenum">
              <a:rPr lang="fr-FR" b="1" smtClean="0">
                <a:solidFill>
                  <a:schemeClr val="tx1"/>
                </a:solidFill>
              </a:rPr>
              <a:t>4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8" name="Espace réservé du numéro de diapositive 22">
            <a:extLst>
              <a:ext uri="{FF2B5EF4-FFF2-40B4-BE49-F238E27FC236}">
                <a16:creationId xmlns:a16="http://schemas.microsoft.com/office/drawing/2014/main" id="{3CDFC2A5-F90A-4CFF-A854-5BE8EC24DD6C}"/>
              </a:ext>
            </a:extLst>
          </p:cNvPr>
          <p:cNvSpPr txBox="1">
            <a:spLocks/>
          </p:cNvSpPr>
          <p:nvPr/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0BB0C5E9-69DC-CF8F-0A72-0FDA11066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91" y="1257300"/>
            <a:ext cx="3529109" cy="4181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177AB04D-1B51-7DFE-2E62-6A6732B95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638" y="6390653"/>
            <a:ext cx="2252123" cy="3453255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FCD95DCD-ADE0-F54F-257D-4328AE9A7B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0424">
            <a:off x="9782333" y="6201951"/>
            <a:ext cx="2974865" cy="4105474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0E2BBB97-0193-69C1-2564-275F44C72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320" y="6383033"/>
            <a:ext cx="2768723" cy="3743311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E493A1E4-083C-9E33-00D0-4314C1208260}"/>
              </a:ext>
            </a:extLst>
          </p:cNvPr>
          <p:cNvSpPr txBox="1"/>
          <p:nvPr/>
        </p:nvSpPr>
        <p:spPr>
          <a:xfrm>
            <a:off x="8878999" y="1300257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Journaliste et auteur français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Diplômé Master d’Histoire en 2009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Diplômé Master 1 d’Etudes Culturelles en 2010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Diplômé en Rédaction et édition de l’écrit en 2011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Responsable des publications « </a:t>
            </a:r>
            <a:r>
              <a:rPr lang="fr-FR" sz="2400" b="1" dirty="0" err="1">
                <a:latin typeface="Arial Rounded MT Bold" panose="020F0704030504030204" pitchFamily="34" charset="0"/>
              </a:rPr>
              <a:t>Print</a:t>
            </a:r>
            <a:r>
              <a:rPr lang="fr-FR" sz="2400" b="1" dirty="0">
                <a:latin typeface="Arial Rounded MT Bold" panose="020F0704030504030204" pitchFamily="34" charset="0"/>
              </a:rPr>
              <a:t> &amp; Web » à la société Issy Média ( 2017 à aujourd’hui)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15 livres publiés depuis 2013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AEE3714-6647-67AB-0DD2-C65162A8FFD3}"/>
              </a:ext>
            </a:extLst>
          </p:cNvPr>
          <p:cNvSpPr txBox="1"/>
          <p:nvPr/>
        </p:nvSpPr>
        <p:spPr>
          <a:xfrm>
            <a:off x="1142999" y="6515750"/>
            <a:ext cx="8001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Arial Rounded MT Bold" panose="020F0704030504030204" pitchFamily="34" charset="0"/>
              </a:rPr>
              <a:t>Thématiques abordées dans les œuvres</a:t>
            </a:r>
          </a:p>
          <a:p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Philosophie</a:t>
            </a:r>
          </a:p>
          <a:p>
            <a:r>
              <a:rPr lang="fr-FR" sz="2400" b="1" dirty="0">
                <a:latin typeface="Arial Rounded MT Bold" panose="020F07040305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Mythologie</a:t>
            </a:r>
          </a:p>
          <a:p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Etudes de personnages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01975" algn="l"/>
              </a:tabLst>
            </a:pPr>
            <a:r>
              <a:rPr lang="fr-FR" spc="150" dirty="0"/>
              <a:t>L’Inspiration </a:t>
            </a:r>
            <a:r>
              <a:rPr u="heavy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3000" baseline="2777" dirty="0">
              <a:latin typeface="Times New Roman"/>
              <a:cs typeface="Times New Roman"/>
            </a:endParaRPr>
          </a:p>
        </p:txBody>
      </p:sp>
      <p:sp>
        <p:nvSpPr>
          <p:cNvPr id="71" name="Espace réservé du numéro de diapositive 70">
            <a:extLst>
              <a:ext uri="{FF2B5EF4-FFF2-40B4-BE49-F238E27FC236}">
                <a16:creationId xmlns:a16="http://schemas.microsoft.com/office/drawing/2014/main" id="{F9ED1BA9-26FB-89FF-8474-9947012594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B6F15528-21DE-4FAA-801E-634DDDAF4B2B}" type="slidenum">
              <a:rPr lang="fr-FR" b="1" smtClean="0">
                <a:solidFill>
                  <a:schemeClr val="tx1"/>
                </a:solidFill>
              </a:rPr>
              <a:t>5</a:t>
            </a:fld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CB0D42A5-6CBF-7390-FD0D-F2A2BED24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525" y="1790700"/>
            <a:ext cx="2580798" cy="3966391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5AB06C3B-B63B-A5DB-9353-10C06951A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803" y="1333500"/>
            <a:ext cx="2580798" cy="3965826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6D7307EF-A812-52E3-B3EC-E3B5BB93D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94" y="1385025"/>
            <a:ext cx="3363165" cy="4777740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F56155D5-D05F-0DC1-8DA2-ED40998FD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6" y="6472059"/>
            <a:ext cx="5334000" cy="3333750"/>
          </a:xfrm>
          <a:prstGeom prst="rect">
            <a:avLst/>
          </a:prstGeom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0822D06E-4827-969A-2650-C96B49299C01}"/>
              </a:ext>
            </a:extLst>
          </p:cNvPr>
          <p:cNvSpPr txBox="1"/>
          <p:nvPr/>
        </p:nvSpPr>
        <p:spPr>
          <a:xfrm>
            <a:off x="5552125" y="17907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Série réalisée par Alexandre Astier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6 saisons et un film à ce jour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2 autres films prévus en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5 à 6 millions de téléspectateurs à chaque épisode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Près de 3 millions d’entrées au cinéma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D0277197-189A-4B45-201C-674B320F2738}"/>
              </a:ext>
            </a:extLst>
          </p:cNvPr>
          <p:cNvSpPr txBox="1"/>
          <p:nvPr/>
        </p:nvSpPr>
        <p:spPr>
          <a:xfrm>
            <a:off x="9453802" y="6251798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L’œuvre originale parodie les légendes arthuriennes avec des personnages caricaturaux mais attachants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Le livre de Fossois aborde les dilemmes et la conduite d’Arthur en tant que roi jusqu’à la fin du livre 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L’objectif est de construire à partir d’Arthur les principes du manager idéal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A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1467" y="5863647"/>
            <a:ext cx="13383260" cy="0"/>
          </a:xfrm>
          <a:custGeom>
            <a:avLst/>
            <a:gdLst/>
            <a:ahLst/>
            <a:cxnLst/>
            <a:rect l="l" t="t" r="r" b="b"/>
            <a:pathLst>
              <a:path w="13383260">
                <a:moveTo>
                  <a:pt x="0" y="0"/>
                </a:moveTo>
                <a:lnTo>
                  <a:pt x="1338269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0139" y="0"/>
            <a:ext cx="9544049" cy="45168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44613"/>
            <a:ext cx="9544049" cy="4342386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F35CA-D6AC-AE8C-F443-60CB5035A0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6</a:t>
            </a:fld>
            <a:endParaRPr lang="fr-FR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ABABB889-9B66-6781-BD00-FA7100BF4805}"/>
              </a:ext>
            </a:extLst>
          </p:cNvPr>
          <p:cNvSpPr txBox="1"/>
          <p:nvPr/>
        </p:nvSpPr>
        <p:spPr>
          <a:xfrm>
            <a:off x="-762000" y="2781300"/>
            <a:ext cx="4003675" cy="383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5000" kern="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5000" kern="0" spc="-300" dirty="0">
              <a:latin typeface="Microsoft Sans Serif"/>
              <a:cs typeface="Microsoft Sans Serif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431DB72-0B35-B207-F205-CDE1A8641B2B}"/>
              </a:ext>
            </a:extLst>
          </p:cNvPr>
          <p:cNvSpPr txBox="1">
            <a:spLocks/>
          </p:cNvSpPr>
          <p:nvPr/>
        </p:nvSpPr>
        <p:spPr>
          <a:xfrm>
            <a:off x="5600474" y="3560785"/>
            <a:ext cx="11186733" cy="417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lvl="1" algn="ctr">
              <a:lnSpc>
                <a:spcPct val="150000"/>
              </a:lnSpc>
            </a:pPr>
            <a:r>
              <a:rPr lang="fr-FR" sz="9600" dirty="0">
                <a:solidFill>
                  <a:schemeClr val="bg1"/>
                </a:solidFill>
                <a:latin typeface="Trebuchet MS" panose="020B0603020202020204" pitchFamily="34" charset="0"/>
              </a:rPr>
              <a:t>Définir le Manager </a:t>
            </a:r>
          </a:p>
          <a:p>
            <a:pPr lvl="1" algn="ctr">
              <a:lnSpc>
                <a:spcPct val="150000"/>
              </a:lnSpc>
            </a:pPr>
            <a:r>
              <a:rPr lang="fr-FR" sz="9600" dirty="0">
                <a:solidFill>
                  <a:schemeClr val="bg1"/>
                </a:solidFill>
                <a:latin typeface="Trebuchet MS" panose="020B0603020202020204" pitchFamily="34" charset="0"/>
              </a:rPr>
              <a:t>et ses tâches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061" y="1724025"/>
            <a:ext cx="8664575" cy="3730625"/>
          </a:xfrm>
          <a:custGeom>
            <a:avLst/>
            <a:gdLst/>
            <a:ahLst/>
            <a:cxnLst/>
            <a:rect l="l" t="t" r="r" b="b"/>
            <a:pathLst>
              <a:path w="8664575" h="3730625">
                <a:moveTo>
                  <a:pt x="8313318" y="3730428"/>
                </a:moveTo>
                <a:lnTo>
                  <a:pt x="354575" y="3730428"/>
                </a:lnTo>
                <a:lnTo>
                  <a:pt x="344494" y="3727894"/>
                </a:lnTo>
                <a:lnTo>
                  <a:pt x="299876" y="3711914"/>
                </a:lnTo>
                <a:lnTo>
                  <a:pt x="257028" y="3691664"/>
                </a:lnTo>
                <a:lnTo>
                  <a:pt x="216266" y="3667276"/>
                </a:lnTo>
                <a:lnTo>
                  <a:pt x="177911" y="3638881"/>
                </a:lnTo>
                <a:lnTo>
                  <a:pt x="142280" y="3606612"/>
                </a:lnTo>
                <a:lnTo>
                  <a:pt x="110010" y="3570981"/>
                </a:lnTo>
                <a:lnTo>
                  <a:pt x="81615" y="3532625"/>
                </a:lnTo>
                <a:lnTo>
                  <a:pt x="57227" y="3491864"/>
                </a:lnTo>
                <a:lnTo>
                  <a:pt x="36977" y="3449015"/>
                </a:lnTo>
                <a:lnTo>
                  <a:pt x="20997" y="3404397"/>
                </a:lnTo>
                <a:lnTo>
                  <a:pt x="9420" y="3358330"/>
                </a:lnTo>
                <a:lnTo>
                  <a:pt x="2377" y="3311130"/>
                </a:lnTo>
                <a:lnTo>
                  <a:pt x="0" y="3263117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8182118" y="0"/>
                </a:lnTo>
                <a:lnTo>
                  <a:pt x="8230131" y="2377"/>
                </a:lnTo>
                <a:lnTo>
                  <a:pt x="8277331" y="9420"/>
                </a:lnTo>
                <a:lnTo>
                  <a:pt x="8323399" y="20997"/>
                </a:lnTo>
                <a:lnTo>
                  <a:pt x="8368016" y="36977"/>
                </a:lnTo>
                <a:lnTo>
                  <a:pt x="8410865" y="57227"/>
                </a:lnTo>
                <a:lnTo>
                  <a:pt x="8451626" y="81615"/>
                </a:lnTo>
                <a:lnTo>
                  <a:pt x="8489981" y="110010"/>
                </a:lnTo>
                <a:lnTo>
                  <a:pt x="8525612" y="142280"/>
                </a:lnTo>
                <a:lnTo>
                  <a:pt x="8557882" y="177911"/>
                </a:lnTo>
                <a:lnTo>
                  <a:pt x="8586277" y="216266"/>
                </a:lnTo>
                <a:lnTo>
                  <a:pt x="8610666" y="257028"/>
                </a:lnTo>
                <a:lnTo>
                  <a:pt x="8630916" y="299876"/>
                </a:lnTo>
                <a:lnTo>
                  <a:pt x="8646896" y="344494"/>
                </a:lnTo>
                <a:lnTo>
                  <a:pt x="8658473" y="390562"/>
                </a:lnTo>
                <a:lnTo>
                  <a:pt x="8664220" y="429070"/>
                </a:lnTo>
                <a:lnTo>
                  <a:pt x="8664220" y="3319821"/>
                </a:lnTo>
                <a:lnTo>
                  <a:pt x="8658473" y="3358330"/>
                </a:lnTo>
                <a:lnTo>
                  <a:pt x="8646896" y="3404397"/>
                </a:lnTo>
                <a:lnTo>
                  <a:pt x="8630916" y="3449015"/>
                </a:lnTo>
                <a:lnTo>
                  <a:pt x="8610666" y="3491864"/>
                </a:lnTo>
                <a:lnTo>
                  <a:pt x="8586277" y="3532625"/>
                </a:lnTo>
                <a:lnTo>
                  <a:pt x="8557882" y="3570981"/>
                </a:lnTo>
                <a:lnTo>
                  <a:pt x="8525612" y="3606612"/>
                </a:lnTo>
                <a:lnTo>
                  <a:pt x="8489981" y="3638881"/>
                </a:lnTo>
                <a:lnTo>
                  <a:pt x="8451626" y="3667276"/>
                </a:lnTo>
                <a:lnTo>
                  <a:pt x="8410865" y="3691664"/>
                </a:lnTo>
                <a:lnTo>
                  <a:pt x="8368016" y="3711914"/>
                </a:lnTo>
                <a:lnTo>
                  <a:pt x="8323399" y="3727894"/>
                </a:lnTo>
                <a:lnTo>
                  <a:pt x="8313318" y="3730428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49519" y="1724025"/>
            <a:ext cx="8664575" cy="3730625"/>
          </a:xfrm>
          <a:custGeom>
            <a:avLst/>
            <a:gdLst/>
            <a:ahLst/>
            <a:cxnLst/>
            <a:rect l="l" t="t" r="r" b="b"/>
            <a:pathLst>
              <a:path w="8664575" h="3730625">
                <a:moveTo>
                  <a:pt x="8313318" y="3730428"/>
                </a:moveTo>
                <a:lnTo>
                  <a:pt x="354574" y="3730428"/>
                </a:lnTo>
                <a:lnTo>
                  <a:pt x="344494" y="3727894"/>
                </a:lnTo>
                <a:lnTo>
                  <a:pt x="299876" y="3711914"/>
                </a:lnTo>
                <a:lnTo>
                  <a:pt x="257027" y="3691664"/>
                </a:lnTo>
                <a:lnTo>
                  <a:pt x="216266" y="3667276"/>
                </a:lnTo>
                <a:lnTo>
                  <a:pt x="177911" y="3638881"/>
                </a:lnTo>
                <a:lnTo>
                  <a:pt x="142280" y="3606612"/>
                </a:lnTo>
                <a:lnTo>
                  <a:pt x="110010" y="3570981"/>
                </a:lnTo>
                <a:lnTo>
                  <a:pt x="81615" y="3532625"/>
                </a:lnTo>
                <a:lnTo>
                  <a:pt x="57227" y="3491864"/>
                </a:lnTo>
                <a:lnTo>
                  <a:pt x="36977" y="3449015"/>
                </a:lnTo>
                <a:lnTo>
                  <a:pt x="20997" y="3404397"/>
                </a:lnTo>
                <a:lnTo>
                  <a:pt x="9420" y="3358330"/>
                </a:lnTo>
                <a:lnTo>
                  <a:pt x="2376" y="3311130"/>
                </a:lnTo>
                <a:lnTo>
                  <a:pt x="0" y="3263122"/>
                </a:lnTo>
                <a:lnTo>
                  <a:pt x="0" y="485769"/>
                </a:lnTo>
                <a:lnTo>
                  <a:pt x="2376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7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1" y="2377"/>
                </a:lnTo>
                <a:lnTo>
                  <a:pt x="485774" y="0"/>
                </a:lnTo>
                <a:lnTo>
                  <a:pt x="8182117" y="0"/>
                </a:lnTo>
                <a:lnTo>
                  <a:pt x="8230130" y="2377"/>
                </a:lnTo>
                <a:lnTo>
                  <a:pt x="8277330" y="9420"/>
                </a:lnTo>
                <a:lnTo>
                  <a:pt x="8323398" y="20997"/>
                </a:lnTo>
                <a:lnTo>
                  <a:pt x="8368016" y="36977"/>
                </a:lnTo>
                <a:lnTo>
                  <a:pt x="8410864" y="57227"/>
                </a:lnTo>
                <a:lnTo>
                  <a:pt x="8451626" y="81615"/>
                </a:lnTo>
                <a:lnTo>
                  <a:pt x="8489981" y="110010"/>
                </a:lnTo>
                <a:lnTo>
                  <a:pt x="8525612" y="142280"/>
                </a:lnTo>
                <a:lnTo>
                  <a:pt x="8557882" y="177911"/>
                </a:lnTo>
                <a:lnTo>
                  <a:pt x="8586277" y="216266"/>
                </a:lnTo>
                <a:lnTo>
                  <a:pt x="8610665" y="257028"/>
                </a:lnTo>
                <a:lnTo>
                  <a:pt x="8630915" y="299876"/>
                </a:lnTo>
                <a:lnTo>
                  <a:pt x="8646895" y="344494"/>
                </a:lnTo>
                <a:lnTo>
                  <a:pt x="8658473" y="390562"/>
                </a:lnTo>
                <a:lnTo>
                  <a:pt x="8664220" y="429073"/>
                </a:lnTo>
                <a:lnTo>
                  <a:pt x="8664220" y="3319818"/>
                </a:lnTo>
                <a:lnTo>
                  <a:pt x="8658473" y="3358330"/>
                </a:lnTo>
                <a:lnTo>
                  <a:pt x="8646895" y="3404397"/>
                </a:lnTo>
                <a:lnTo>
                  <a:pt x="8630915" y="3449015"/>
                </a:lnTo>
                <a:lnTo>
                  <a:pt x="8610665" y="3491864"/>
                </a:lnTo>
                <a:lnTo>
                  <a:pt x="8586277" y="3532625"/>
                </a:lnTo>
                <a:lnTo>
                  <a:pt x="8557882" y="3570981"/>
                </a:lnTo>
                <a:lnTo>
                  <a:pt x="8525612" y="3606612"/>
                </a:lnTo>
                <a:lnTo>
                  <a:pt x="8489981" y="3638881"/>
                </a:lnTo>
                <a:lnTo>
                  <a:pt x="8451626" y="3667276"/>
                </a:lnTo>
                <a:lnTo>
                  <a:pt x="8410864" y="3691664"/>
                </a:lnTo>
                <a:lnTo>
                  <a:pt x="8368016" y="3711914"/>
                </a:lnTo>
                <a:lnTo>
                  <a:pt x="8323398" y="3727894"/>
                </a:lnTo>
                <a:lnTo>
                  <a:pt x="8313318" y="3730428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49519" y="5862153"/>
            <a:ext cx="8664575" cy="3730625"/>
          </a:xfrm>
          <a:custGeom>
            <a:avLst/>
            <a:gdLst/>
            <a:ahLst/>
            <a:cxnLst/>
            <a:rect l="l" t="t" r="r" b="b"/>
            <a:pathLst>
              <a:path w="8664575" h="3730625">
                <a:moveTo>
                  <a:pt x="8313318" y="3730427"/>
                </a:moveTo>
                <a:lnTo>
                  <a:pt x="354574" y="3730427"/>
                </a:lnTo>
                <a:lnTo>
                  <a:pt x="344494" y="3727894"/>
                </a:lnTo>
                <a:lnTo>
                  <a:pt x="299876" y="3711914"/>
                </a:lnTo>
                <a:lnTo>
                  <a:pt x="257027" y="3691664"/>
                </a:lnTo>
                <a:lnTo>
                  <a:pt x="216266" y="3667276"/>
                </a:lnTo>
                <a:lnTo>
                  <a:pt x="177911" y="3638881"/>
                </a:lnTo>
                <a:lnTo>
                  <a:pt x="142280" y="3606611"/>
                </a:lnTo>
                <a:lnTo>
                  <a:pt x="110010" y="3570980"/>
                </a:lnTo>
                <a:lnTo>
                  <a:pt x="81615" y="3532625"/>
                </a:lnTo>
                <a:lnTo>
                  <a:pt x="57227" y="3491863"/>
                </a:lnTo>
                <a:lnTo>
                  <a:pt x="36977" y="3449015"/>
                </a:lnTo>
                <a:lnTo>
                  <a:pt x="20997" y="3404397"/>
                </a:lnTo>
                <a:lnTo>
                  <a:pt x="9420" y="3358329"/>
                </a:lnTo>
                <a:lnTo>
                  <a:pt x="2376" y="3311130"/>
                </a:lnTo>
                <a:lnTo>
                  <a:pt x="0" y="3263122"/>
                </a:lnTo>
                <a:lnTo>
                  <a:pt x="0" y="485769"/>
                </a:lnTo>
                <a:lnTo>
                  <a:pt x="2376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7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1" y="2377"/>
                </a:lnTo>
                <a:lnTo>
                  <a:pt x="485774" y="0"/>
                </a:lnTo>
                <a:lnTo>
                  <a:pt x="8182117" y="0"/>
                </a:lnTo>
                <a:lnTo>
                  <a:pt x="8230130" y="2377"/>
                </a:lnTo>
                <a:lnTo>
                  <a:pt x="8277330" y="9420"/>
                </a:lnTo>
                <a:lnTo>
                  <a:pt x="8323398" y="20997"/>
                </a:lnTo>
                <a:lnTo>
                  <a:pt x="8368016" y="36977"/>
                </a:lnTo>
                <a:lnTo>
                  <a:pt x="8410864" y="57227"/>
                </a:lnTo>
                <a:lnTo>
                  <a:pt x="8451626" y="81615"/>
                </a:lnTo>
                <a:lnTo>
                  <a:pt x="8489981" y="110010"/>
                </a:lnTo>
                <a:lnTo>
                  <a:pt x="8525612" y="142280"/>
                </a:lnTo>
                <a:lnTo>
                  <a:pt x="8557882" y="177911"/>
                </a:lnTo>
                <a:lnTo>
                  <a:pt x="8586277" y="216266"/>
                </a:lnTo>
                <a:lnTo>
                  <a:pt x="8610665" y="257027"/>
                </a:lnTo>
                <a:lnTo>
                  <a:pt x="8630915" y="299876"/>
                </a:lnTo>
                <a:lnTo>
                  <a:pt x="8646895" y="344494"/>
                </a:lnTo>
                <a:lnTo>
                  <a:pt x="8658473" y="390562"/>
                </a:lnTo>
                <a:lnTo>
                  <a:pt x="8664220" y="429073"/>
                </a:lnTo>
                <a:lnTo>
                  <a:pt x="8664220" y="3319818"/>
                </a:lnTo>
                <a:lnTo>
                  <a:pt x="8658473" y="3358329"/>
                </a:lnTo>
                <a:lnTo>
                  <a:pt x="8646895" y="3404397"/>
                </a:lnTo>
                <a:lnTo>
                  <a:pt x="8630915" y="3449015"/>
                </a:lnTo>
                <a:lnTo>
                  <a:pt x="8610665" y="3491863"/>
                </a:lnTo>
                <a:lnTo>
                  <a:pt x="8586277" y="3532625"/>
                </a:lnTo>
                <a:lnTo>
                  <a:pt x="8557882" y="3570980"/>
                </a:lnTo>
                <a:lnTo>
                  <a:pt x="8525612" y="3606611"/>
                </a:lnTo>
                <a:lnTo>
                  <a:pt x="8489981" y="3638881"/>
                </a:lnTo>
                <a:lnTo>
                  <a:pt x="8451626" y="3667276"/>
                </a:lnTo>
                <a:lnTo>
                  <a:pt x="8410864" y="3691664"/>
                </a:lnTo>
                <a:lnTo>
                  <a:pt x="8368016" y="3711914"/>
                </a:lnTo>
                <a:lnTo>
                  <a:pt x="8323398" y="3727894"/>
                </a:lnTo>
                <a:lnTo>
                  <a:pt x="8313318" y="3730427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586" y="5862153"/>
            <a:ext cx="8658860" cy="3730625"/>
          </a:xfrm>
          <a:custGeom>
            <a:avLst/>
            <a:gdLst/>
            <a:ahLst/>
            <a:cxnLst/>
            <a:rect l="l" t="t" r="r" b="b"/>
            <a:pathLst>
              <a:path w="8658860" h="3730625">
                <a:moveTo>
                  <a:pt x="8303794" y="3730427"/>
                </a:moveTo>
                <a:lnTo>
                  <a:pt x="354574" y="3730427"/>
                </a:lnTo>
                <a:lnTo>
                  <a:pt x="344494" y="3727894"/>
                </a:lnTo>
                <a:lnTo>
                  <a:pt x="299876" y="3711914"/>
                </a:lnTo>
                <a:lnTo>
                  <a:pt x="257028" y="3691664"/>
                </a:lnTo>
                <a:lnTo>
                  <a:pt x="216266" y="3667276"/>
                </a:lnTo>
                <a:lnTo>
                  <a:pt x="177911" y="3638881"/>
                </a:lnTo>
                <a:lnTo>
                  <a:pt x="142280" y="3606611"/>
                </a:lnTo>
                <a:lnTo>
                  <a:pt x="110010" y="3570980"/>
                </a:lnTo>
                <a:lnTo>
                  <a:pt x="81615" y="3532625"/>
                </a:lnTo>
                <a:lnTo>
                  <a:pt x="57227" y="3491863"/>
                </a:lnTo>
                <a:lnTo>
                  <a:pt x="36977" y="3449015"/>
                </a:lnTo>
                <a:lnTo>
                  <a:pt x="20997" y="3404397"/>
                </a:lnTo>
                <a:lnTo>
                  <a:pt x="9420" y="3358329"/>
                </a:lnTo>
                <a:lnTo>
                  <a:pt x="2377" y="3311130"/>
                </a:lnTo>
                <a:lnTo>
                  <a:pt x="0" y="3263117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8172593" y="0"/>
                </a:lnTo>
                <a:lnTo>
                  <a:pt x="8220606" y="2377"/>
                </a:lnTo>
                <a:lnTo>
                  <a:pt x="8267806" y="9420"/>
                </a:lnTo>
                <a:lnTo>
                  <a:pt x="8313874" y="20997"/>
                </a:lnTo>
                <a:lnTo>
                  <a:pt x="8358491" y="36977"/>
                </a:lnTo>
                <a:lnTo>
                  <a:pt x="8401340" y="57227"/>
                </a:lnTo>
                <a:lnTo>
                  <a:pt x="8442102" y="81615"/>
                </a:lnTo>
                <a:lnTo>
                  <a:pt x="8480457" y="110010"/>
                </a:lnTo>
                <a:lnTo>
                  <a:pt x="8516088" y="142280"/>
                </a:lnTo>
                <a:lnTo>
                  <a:pt x="8548358" y="177911"/>
                </a:lnTo>
                <a:lnTo>
                  <a:pt x="8576752" y="216266"/>
                </a:lnTo>
                <a:lnTo>
                  <a:pt x="8601141" y="257027"/>
                </a:lnTo>
                <a:lnTo>
                  <a:pt x="8621391" y="299876"/>
                </a:lnTo>
                <a:lnTo>
                  <a:pt x="8637370" y="344494"/>
                </a:lnTo>
                <a:lnTo>
                  <a:pt x="8648948" y="390562"/>
                </a:lnTo>
                <a:lnTo>
                  <a:pt x="8655991" y="437761"/>
                </a:lnTo>
                <a:lnTo>
                  <a:pt x="8658368" y="485774"/>
                </a:lnTo>
                <a:lnTo>
                  <a:pt x="8658368" y="3263117"/>
                </a:lnTo>
                <a:lnTo>
                  <a:pt x="8655991" y="3311130"/>
                </a:lnTo>
                <a:lnTo>
                  <a:pt x="8648948" y="3358329"/>
                </a:lnTo>
                <a:lnTo>
                  <a:pt x="8637370" y="3404397"/>
                </a:lnTo>
                <a:lnTo>
                  <a:pt x="8621391" y="3449015"/>
                </a:lnTo>
                <a:lnTo>
                  <a:pt x="8601141" y="3491863"/>
                </a:lnTo>
                <a:lnTo>
                  <a:pt x="8576752" y="3532625"/>
                </a:lnTo>
                <a:lnTo>
                  <a:pt x="8548358" y="3570980"/>
                </a:lnTo>
                <a:lnTo>
                  <a:pt x="8516088" y="3606611"/>
                </a:lnTo>
                <a:lnTo>
                  <a:pt x="8480457" y="3638881"/>
                </a:lnTo>
                <a:lnTo>
                  <a:pt x="8442102" y="3667276"/>
                </a:lnTo>
                <a:lnTo>
                  <a:pt x="8401340" y="3691664"/>
                </a:lnTo>
                <a:lnTo>
                  <a:pt x="8358491" y="3711914"/>
                </a:lnTo>
                <a:lnTo>
                  <a:pt x="8313874" y="3727894"/>
                </a:lnTo>
                <a:lnTo>
                  <a:pt x="8303794" y="3730427"/>
                </a:lnTo>
                <a:close/>
              </a:path>
            </a:pathLst>
          </a:custGeom>
          <a:solidFill>
            <a:srgbClr val="D0B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748627" y="2288432"/>
            <a:ext cx="6773730" cy="6752894"/>
            <a:chOff x="5748627" y="2288432"/>
            <a:chExt cx="6773730" cy="675289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8627" y="2288432"/>
              <a:ext cx="6770566" cy="33949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1458" y="5679448"/>
              <a:ext cx="3390899" cy="33337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1743" y="5650427"/>
              <a:ext cx="3333749" cy="33908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57897" y="2898122"/>
            <a:ext cx="6424108" cy="1382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21945" algn="ctr">
              <a:lnSpc>
                <a:spcPct val="100000"/>
              </a:lnSpc>
              <a:spcBef>
                <a:spcPts val="120"/>
              </a:spcBef>
            </a:pPr>
            <a:r>
              <a:rPr lang="fr-FR" sz="4400" spc="-5" dirty="0">
                <a:latin typeface="Lucida Sans Unicode"/>
                <a:cs typeface="Lucida Sans Unicode"/>
              </a:rPr>
              <a:t>Connaître </a:t>
            </a:r>
          </a:p>
          <a:p>
            <a:pPr marR="321945" algn="ctr">
              <a:lnSpc>
                <a:spcPct val="100000"/>
              </a:lnSpc>
              <a:spcBef>
                <a:spcPts val="120"/>
              </a:spcBef>
            </a:pPr>
            <a:r>
              <a:rPr lang="fr-FR" sz="4400" spc="-5" dirty="0">
                <a:latin typeface="Lucida Sans Unicode"/>
                <a:cs typeface="Lucida Sans Unicode"/>
              </a:rPr>
              <a:t>son équipe</a:t>
            </a:r>
            <a:endParaRPr sz="4400" dirty="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19535" y="2311064"/>
            <a:ext cx="4708525" cy="2291011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R="540385" algn="ctr">
              <a:lnSpc>
                <a:spcPct val="100000"/>
              </a:lnSpc>
              <a:spcBef>
                <a:spcPts val="1664"/>
              </a:spcBef>
            </a:pPr>
            <a:r>
              <a:rPr lang="fr-FR" sz="4500" spc="-70" dirty="0">
                <a:latin typeface="Lucida Sans Unicode"/>
                <a:cs typeface="Lucida Sans Unicode"/>
              </a:rPr>
              <a:t>Recruter et faire évoluer ses employés</a:t>
            </a:r>
            <a:endParaRPr lang="fr-FR" sz="4500" dirty="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102" y="6984633"/>
            <a:ext cx="5146675" cy="1485663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320040" algn="ctr">
              <a:lnSpc>
                <a:spcPct val="100000"/>
              </a:lnSpc>
              <a:spcBef>
                <a:spcPts val="1505"/>
              </a:spcBef>
            </a:pPr>
            <a:r>
              <a:rPr lang="fr-FR" sz="4200" spc="-55" dirty="0">
                <a:latin typeface="Lucida Sans Unicode"/>
                <a:cs typeface="Lucida Sans Unicode"/>
              </a:rPr>
              <a:t>Modeler son entreprise</a:t>
            </a:r>
            <a:endParaRPr sz="42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519193" y="6774429"/>
            <a:ext cx="4513580" cy="1559401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931544" algn="ctr">
              <a:lnSpc>
                <a:spcPct val="100000"/>
              </a:lnSpc>
              <a:spcBef>
                <a:spcPts val="1720"/>
              </a:spcBef>
            </a:pPr>
            <a:r>
              <a:rPr lang="fr-FR" sz="4350" dirty="0">
                <a:latin typeface="Lucida Sans Unicode"/>
                <a:cs typeface="Lucida Sans Unicode"/>
              </a:rPr>
              <a:t>Agir sur les équipes</a:t>
            </a:r>
            <a:endParaRPr sz="4350" dirty="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11777" y="1953170"/>
            <a:ext cx="11710670" cy="7560309"/>
          </a:xfrm>
          <a:custGeom>
            <a:avLst/>
            <a:gdLst/>
            <a:ahLst/>
            <a:cxnLst/>
            <a:rect l="l" t="t" r="r" b="b"/>
            <a:pathLst>
              <a:path w="11710669" h="7560309">
                <a:moveTo>
                  <a:pt x="11710289" y="3519754"/>
                </a:moveTo>
                <a:lnTo>
                  <a:pt x="5230266" y="3519754"/>
                </a:lnTo>
                <a:lnTo>
                  <a:pt x="5230266" y="0"/>
                </a:lnTo>
                <a:lnTo>
                  <a:pt x="4817097" y="0"/>
                </a:lnTo>
                <a:lnTo>
                  <a:pt x="4817097" y="3519754"/>
                </a:lnTo>
                <a:lnTo>
                  <a:pt x="0" y="3519754"/>
                </a:lnTo>
                <a:lnTo>
                  <a:pt x="0" y="3905516"/>
                </a:lnTo>
                <a:lnTo>
                  <a:pt x="4817097" y="3905516"/>
                </a:lnTo>
                <a:lnTo>
                  <a:pt x="4817097" y="7559992"/>
                </a:lnTo>
                <a:lnTo>
                  <a:pt x="5230266" y="7559992"/>
                </a:lnTo>
                <a:lnTo>
                  <a:pt x="5230266" y="3905516"/>
                </a:lnTo>
                <a:lnTo>
                  <a:pt x="11710289" y="3905516"/>
                </a:lnTo>
                <a:lnTo>
                  <a:pt x="11710289" y="3519754"/>
                </a:lnTo>
                <a:close/>
              </a:path>
            </a:pathLst>
          </a:custGeom>
          <a:solidFill>
            <a:srgbClr val="F5E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16000" y="272439"/>
            <a:ext cx="16256635" cy="117856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  <a:tabLst>
                <a:tab pos="15807055" algn="l"/>
              </a:tabLst>
            </a:pPr>
            <a:r>
              <a:rPr lang="fr-FR" sz="3000" spc="204" dirty="0">
                <a:uFill>
                  <a:solidFill>
                    <a:srgbClr val="000000"/>
                  </a:solidFill>
                </a:uFill>
                <a:latin typeface="Trebuchet MS"/>
                <a:cs typeface="Times New Roman"/>
              </a:rPr>
              <a:t>Axes d’Etude 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3000" baseline="2777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endParaRPr sz="3000" dirty="0">
              <a:latin typeface="Trebuchet MS"/>
              <a:cs typeface="Trebuchet MS"/>
            </a:endParaRP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FE8CDB77-4F68-AFA9-6209-F710B78F3C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167361" y="9734550"/>
            <a:ext cx="4206240" cy="514350"/>
          </a:xfrm>
        </p:spPr>
        <p:txBody>
          <a:bodyPr/>
          <a:lstStyle/>
          <a:p>
            <a:fld id="{B6F15528-21DE-4FAA-801E-634DDDAF4B2B}" type="slidenum">
              <a:rPr lang="fr-FR" smtClean="0"/>
              <a:t>7</a:t>
            </a:fld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86CBDFC-4390-75B7-A287-7FD7EBEDC56F}"/>
              </a:ext>
            </a:extLst>
          </p:cNvPr>
          <p:cNvSpPr txBox="1"/>
          <p:nvPr/>
        </p:nvSpPr>
        <p:spPr>
          <a:xfrm>
            <a:off x="6830738" y="2960369"/>
            <a:ext cx="13084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7747132-ECC5-D928-B10B-EEB964EF8B25}"/>
              </a:ext>
            </a:extLst>
          </p:cNvPr>
          <p:cNvSpPr txBox="1"/>
          <p:nvPr/>
        </p:nvSpPr>
        <p:spPr>
          <a:xfrm>
            <a:off x="9868968" y="2897169"/>
            <a:ext cx="13084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E92C8C2-E6BF-C2ED-2D5F-7E638B7CF069}"/>
              </a:ext>
            </a:extLst>
          </p:cNvPr>
          <p:cNvSpPr txBox="1"/>
          <p:nvPr/>
        </p:nvSpPr>
        <p:spPr>
          <a:xfrm>
            <a:off x="6858246" y="5834122"/>
            <a:ext cx="13084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6D6A44A-51C4-7E9E-132E-077F517CE64A}"/>
              </a:ext>
            </a:extLst>
          </p:cNvPr>
          <p:cNvSpPr txBox="1"/>
          <p:nvPr/>
        </p:nvSpPr>
        <p:spPr>
          <a:xfrm>
            <a:off x="9868968" y="5834122"/>
            <a:ext cx="130845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2FD221E6-6704-C18F-F651-792FE8DE440B}"/>
              </a:ext>
            </a:extLst>
          </p:cNvPr>
          <p:cNvSpPr txBox="1"/>
          <p:nvPr/>
        </p:nvSpPr>
        <p:spPr>
          <a:xfrm>
            <a:off x="457200" y="1943100"/>
            <a:ext cx="12352422" cy="419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41936FA4-275B-C7E5-3A30-6978D1B74B1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6968948"/>
            <a:ext cx="6400800" cy="2773739"/>
          </a:xfrm>
          <a:prstGeom prst="rect">
            <a:avLst/>
          </a:prstGeom>
        </p:spPr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DC027C59-6C3F-7714-EE6C-5A6C609C8199}"/>
              </a:ext>
            </a:extLst>
          </p:cNvPr>
          <p:cNvSpPr txBox="1">
            <a:spLocks/>
          </p:cNvSpPr>
          <p:nvPr/>
        </p:nvSpPr>
        <p:spPr>
          <a:xfrm>
            <a:off x="1167765" y="544313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5150" algn="l"/>
              </a:tabLst>
            </a:pPr>
            <a:r>
              <a:rPr lang="fr-FR" kern="0" spc="165" dirty="0"/>
              <a:t>Connaître son équipe </a:t>
            </a:r>
            <a:r>
              <a:rPr lang="fr-FR" u="heavy" kern="0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CB11DF-2FF7-38C7-4AE9-C61B0FF562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8</a:t>
            </a:fld>
            <a:endParaRPr lang="fr-FR"/>
          </a:p>
        </p:txBody>
      </p:sp>
      <p:pic>
        <p:nvPicPr>
          <p:cNvPr id="10" name="object 6">
            <a:extLst>
              <a:ext uri="{FF2B5EF4-FFF2-40B4-BE49-F238E27FC236}">
                <a16:creationId xmlns:a16="http://schemas.microsoft.com/office/drawing/2014/main" id="{E3F243FC-B46E-B307-A8C7-A987D26A32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8790" y="1402024"/>
            <a:ext cx="4056244" cy="383205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0DB0FD7-C433-4273-054A-A84D5542E4C1}"/>
              </a:ext>
            </a:extLst>
          </p:cNvPr>
          <p:cNvSpPr txBox="1"/>
          <p:nvPr/>
        </p:nvSpPr>
        <p:spPr>
          <a:xfrm>
            <a:off x="718588" y="2267712"/>
            <a:ext cx="120910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Connaître les valeurs, les objectifs et les finalités de chacun de ses employés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Leur faire redécouvrir leurs valeurs par des ateliers en dehors des services de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Connaître les compétences qu’il faut pour un poste : acquis, recul, savoir-faire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Savoir comment tirer parti des compétences de chacun pour réaliser des missions spécifiques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397DE0-76BF-E620-19F0-ED783593A7D0}"/>
              </a:ext>
            </a:extLst>
          </p:cNvPr>
          <p:cNvSpPr txBox="1"/>
          <p:nvPr/>
        </p:nvSpPr>
        <p:spPr>
          <a:xfrm>
            <a:off x="9224964" y="6150268"/>
            <a:ext cx="120910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 Rounded MT Bold" panose="020F0704030504030204" pitchFamily="34" charset="0"/>
              </a:rPr>
              <a:t>S’intéresser à ses collaborateurs</a:t>
            </a:r>
          </a:p>
          <a:p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Être à l’écoute, une preuve d’empathie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Être proche de tous ses employés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Reconnaître du chantage affectif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« N’être jamais l’ami de ses employés »</a:t>
            </a:r>
          </a:p>
        </p:txBody>
      </p:sp>
    </p:spTree>
    <p:extLst>
      <p:ext uri="{BB962C8B-B14F-4D97-AF65-F5344CB8AC3E}">
        <p14:creationId xmlns:p14="http://schemas.microsoft.com/office/powerpoint/2010/main" val="235803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2FD221E6-6704-C18F-F651-792FE8DE440B}"/>
              </a:ext>
            </a:extLst>
          </p:cNvPr>
          <p:cNvSpPr txBox="1"/>
          <p:nvPr/>
        </p:nvSpPr>
        <p:spPr>
          <a:xfrm>
            <a:off x="457200" y="1943100"/>
            <a:ext cx="12352422" cy="419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DC027C59-6C3F-7714-EE6C-5A6C609C8199}"/>
              </a:ext>
            </a:extLst>
          </p:cNvPr>
          <p:cNvSpPr txBox="1">
            <a:spLocks/>
          </p:cNvSpPr>
          <p:nvPr/>
        </p:nvSpPr>
        <p:spPr>
          <a:xfrm>
            <a:off x="1167765" y="544313"/>
            <a:ext cx="162572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  <a:tabLst>
                <a:tab pos="15805150" algn="l"/>
              </a:tabLst>
            </a:pPr>
            <a:r>
              <a:rPr lang="fr-FR" kern="0" spc="165" dirty="0"/>
              <a:t>Recruter et faire évoluer ses employés </a:t>
            </a:r>
            <a:r>
              <a:rPr lang="fr-FR" u="heavy" kern="0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lang="fr-FR" kern="0" baseline="2777" dirty="0">
              <a:latin typeface="Times New Roman"/>
              <a:cs typeface="Times New Roman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CB11DF-2FF7-38C7-4AE9-C61B0FF562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9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DB0FD7-C433-4273-054A-A84D5542E4C1}"/>
              </a:ext>
            </a:extLst>
          </p:cNvPr>
          <p:cNvSpPr txBox="1"/>
          <p:nvPr/>
        </p:nvSpPr>
        <p:spPr>
          <a:xfrm>
            <a:off x="8417244" y="1668812"/>
            <a:ext cx="95002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 Rounded MT Bold" panose="020F0704030504030204" pitchFamily="34" charset="0"/>
              </a:rPr>
              <a:t>Comment recruter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Savoir ce que doit proposer le nouveau salarié : valeurs d’entreprise, qualifications, personnalité…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Choisir un cadre calme et adapté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Avoir des entretiens cadrés par des figures d’autorité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Se donner du temps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397DE0-76BF-E620-19F0-ED783593A7D0}"/>
              </a:ext>
            </a:extLst>
          </p:cNvPr>
          <p:cNvSpPr txBox="1"/>
          <p:nvPr/>
        </p:nvSpPr>
        <p:spPr>
          <a:xfrm>
            <a:off x="1057514" y="6629774"/>
            <a:ext cx="10303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rial Rounded MT Bold" panose="020F0704030504030204" pitchFamily="34" charset="0"/>
              </a:rPr>
              <a:t>Et pour des progressions de carrières ?</a:t>
            </a:r>
          </a:p>
          <a:p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Conseiller les employés pour qu’ils atteignent leurs objectifs d’évolution dans l’entreprise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latin typeface="Arial Rounded MT Bold" panose="020F0704030504030204" pitchFamily="34" charset="0"/>
              </a:rPr>
              <a:t>Favoriser les évolutions horizontales judicieuses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2190AF-AC5E-6ACD-E4FD-4D51EC9E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08028"/>
            <a:ext cx="5806481" cy="38709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FE449E-4655-66EC-91C5-0A40C9F4D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628" y="5706445"/>
            <a:ext cx="4714947" cy="41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5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</TotalTime>
  <Words>866</Words>
  <Application>Microsoft Office PowerPoint</Application>
  <PresentationFormat>Personnalisé</PresentationFormat>
  <Paragraphs>240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1" baseType="lpstr">
      <vt:lpstr>Arial</vt:lpstr>
      <vt:lpstr>Arial Black</vt:lpstr>
      <vt:lpstr>Arial Rounded MT Bold</vt:lpstr>
      <vt:lpstr>Calibri</vt:lpstr>
      <vt:lpstr>Eras Bold ITC</vt:lpstr>
      <vt:lpstr>Lucida Sans Unicode</vt:lpstr>
      <vt:lpstr>Microsoft Sans Serif</vt:lpstr>
      <vt:lpstr>Sitka Small</vt:lpstr>
      <vt:lpstr>Times New Roman</vt:lpstr>
      <vt:lpstr>Trebuchet MS</vt:lpstr>
      <vt:lpstr>Office Theme</vt:lpstr>
      <vt:lpstr>Le Management Selon KAAMELOTT</vt:lpstr>
      <vt:lpstr>Présentation PowerPoint</vt:lpstr>
      <vt:lpstr>L’Œuvre et son Auteur</vt:lpstr>
      <vt:lpstr>L’Auteur : Gwendal Fossois  </vt:lpstr>
      <vt:lpstr>L’Inspiration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Management Selon Kaamelott  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PRÉSENTATION CIP 6/01/23</dc:title>
  <dc:creator>Lucas Kloubert</dc:creator>
  <cp:keywords>DAFXS-XKYSU,BAFAqTCOgvo</cp:keywords>
  <cp:lastModifiedBy>lucas</cp:lastModifiedBy>
  <cp:revision>9</cp:revision>
  <dcterms:created xsi:type="dcterms:W3CDTF">2023-01-10T19:43:08Z</dcterms:created>
  <dcterms:modified xsi:type="dcterms:W3CDTF">2023-01-25T16:46:26Z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2023-01-10T00:00:00Z</vt:filetime>
  </property>
</Properties>
</file>